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handoutMasterIdLst>
    <p:handoutMasterId r:id="rId22"/>
  </p:handoutMasterIdLst>
  <p:sldIdLst>
    <p:sldId id="257" r:id="rId2"/>
    <p:sldId id="259" r:id="rId3"/>
    <p:sldId id="260" r:id="rId4"/>
    <p:sldId id="276" r:id="rId5"/>
    <p:sldId id="261" r:id="rId6"/>
    <p:sldId id="271" r:id="rId7"/>
    <p:sldId id="277" r:id="rId8"/>
    <p:sldId id="278" r:id="rId9"/>
    <p:sldId id="282" r:id="rId10"/>
    <p:sldId id="281" r:id="rId11"/>
    <p:sldId id="280" r:id="rId12"/>
    <p:sldId id="279" r:id="rId13"/>
    <p:sldId id="262" r:id="rId14"/>
    <p:sldId id="263" r:id="rId15"/>
    <p:sldId id="275" r:id="rId16"/>
    <p:sldId id="284" r:id="rId17"/>
    <p:sldId id="268" r:id="rId18"/>
    <p:sldId id="273" r:id="rId19"/>
    <p:sldId id="274" r:id="rId20"/>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14" autoAdjust="0"/>
    <p:restoredTop sz="91608" autoAdjust="0"/>
  </p:normalViewPr>
  <p:slideViewPr>
    <p:cSldViewPr snapToGrid="0">
      <p:cViewPr varScale="1">
        <p:scale>
          <a:sx n="61" d="100"/>
          <a:sy n="61" d="100"/>
        </p:scale>
        <p:origin x="636" y="72"/>
      </p:cViewPr>
      <p:guideLst/>
    </p:cSldViewPr>
  </p:slideViewPr>
  <p:outlineViewPr>
    <p:cViewPr>
      <p:scale>
        <a:sx n="33" d="100"/>
        <a:sy n="33" d="100"/>
      </p:scale>
      <p:origin x="0" y="-774"/>
    </p:cViewPr>
  </p:outlineViewPr>
  <p:notesTextViewPr>
    <p:cViewPr>
      <p:scale>
        <a:sx n="1" d="1"/>
        <a:sy n="1" d="1"/>
      </p:scale>
      <p:origin x="0" y="0"/>
    </p:cViewPr>
  </p:notesTextViewPr>
  <p:notesViewPr>
    <p:cSldViewPr snapToGrid="0">
      <p:cViewPr varScale="1">
        <p:scale>
          <a:sx n="47" d="100"/>
          <a:sy n="47" d="100"/>
        </p:scale>
        <p:origin x="2160"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9190" cy="356580"/>
          </a:xfrm>
          <a:prstGeom prst="rect">
            <a:avLst/>
          </a:prstGeom>
        </p:spPr>
        <p:txBody>
          <a:bodyPr vert="horz" lIns="92464" tIns="46232" rIns="92464" bIns="46232" rtlCol="0"/>
          <a:lstStyle>
            <a:lvl1pPr algn="l">
              <a:defRPr sz="1200"/>
            </a:lvl1pPr>
          </a:lstStyle>
          <a:p>
            <a:endParaRPr lang="en-US"/>
          </a:p>
        </p:txBody>
      </p:sp>
      <p:sp>
        <p:nvSpPr>
          <p:cNvPr id="3" name="Date Placeholder 2"/>
          <p:cNvSpPr>
            <a:spLocks noGrp="1"/>
          </p:cNvSpPr>
          <p:nvPr>
            <p:ph type="dt" sz="quarter" idx="1"/>
          </p:nvPr>
        </p:nvSpPr>
        <p:spPr>
          <a:xfrm>
            <a:off x="5317160" y="0"/>
            <a:ext cx="4069190" cy="356580"/>
          </a:xfrm>
          <a:prstGeom prst="rect">
            <a:avLst/>
          </a:prstGeom>
        </p:spPr>
        <p:txBody>
          <a:bodyPr vert="horz" lIns="92464" tIns="46232" rIns="92464" bIns="46232" rtlCol="0"/>
          <a:lstStyle>
            <a:lvl1pPr algn="r">
              <a:defRPr sz="1200"/>
            </a:lvl1pPr>
          </a:lstStyle>
          <a:p>
            <a:fld id="{43FBA1B3-742B-4C8C-815B-F1F138A2AC4F}" type="datetimeFigureOut">
              <a:rPr lang="en-US" smtClean="0"/>
              <a:t>12/17/2019</a:t>
            </a:fld>
            <a:endParaRPr lang="en-US"/>
          </a:p>
        </p:txBody>
      </p:sp>
      <p:sp>
        <p:nvSpPr>
          <p:cNvPr id="4" name="Footer Placeholder 3"/>
          <p:cNvSpPr>
            <a:spLocks noGrp="1"/>
          </p:cNvSpPr>
          <p:nvPr>
            <p:ph type="ftr" sz="quarter" idx="2"/>
          </p:nvPr>
        </p:nvSpPr>
        <p:spPr>
          <a:xfrm>
            <a:off x="1" y="6745897"/>
            <a:ext cx="4069190" cy="356580"/>
          </a:xfrm>
          <a:prstGeom prst="rect">
            <a:avLst/>
          </a:prstGeom>
        </p:spPr>
        <p:txBody>
          <a:bodyPr vert="horz" lIns="92464" tIns="46232" rIns="92464" bIns="46232" rtlCol="0" anchor="b"/>
          <a:lstStyle>
            <a:lvl1pPr algn="l">
              <a:defRPr sz="1200"/>
            </a:lvl1pPr>
          </a:lstStyle>
          <a:p>
            <a:endParaRPr lang="en-US"/>
          </a:p>
        </p:txBody>
      </p:sp>
      <p:sp>
        <p:nvSpPr>
          <p:cNvPr id="5" name="Slide Number Placeholder 4"/>
          <p:cNvSpPr>
            <a:spLocks noGrp="1"/>
          </p:cNvSpPr>
          <p:nvPr>
            <p:ph type="sldNum" sz="quarter" idx="3"/>
          </p:nvPr>
        </p:nvSpPr>
        <p:spPr>
          <a:xfrm>
            <a:off x="5317160" y="6745897"/>
            <a:ext cx="4069190" cy="356580"/>
          </a:xfrm>
          <a:prstGeom prst="rect">
            <a:avLst/>
          </a:prstGeom>
        </p:spPr>
        <p:txBody>
          <a:bodyPr vert="horz" lIns="92464" tIns="46232" rIns="92464" bIns="46232" rtlCol="0" anchor="b"/>
          <a:lstStyle>
            <a:lvl1pPr algn="r">
              <a:defRPr sz="1200"/>
            </a:lvl1pPr>
          </a:lstStyle>
          <a:p>
            <a:fld id="{00BED273-CAF2-458F-8EE4-8BA2198C70A0}" type="slidenum">
              <a:rPr lang="en-US" smtClean="0"/>
              <a:t>‹#›</a:t>
            </a:fld>
            <a:endParaRPr lang="en-US"/>
          </a:p>
        </p:txBody>
      </p:sp>
    </p:spTree>
    <p:extLst>
      <p:ext uri="{BB962C8B-B14F-4D97-AF65-F5344CB8AC3E}">
        <p14:creationId xmlns:p14="http://schemas.microsoft.com/office/powerpoint/2010/main" val="2768047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8339" cy="356357"/>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idx="1"/>
          </p:nvPr>
        </p:nvSpPr>
        <p:spPr>
          <a:xfrm>
            <a:off x="5317964" y="0"/>
            <a:ext cx="4068339" cy="356357"/>
          </a:xfrm>
          <a:prstGeom prst="rect">
            <a:avLst/>
          </a:prstGeom>
        </p:spPr>
        <p:txBody>
          <a:bodyPr vert="horz" lIns="94221" tIns="47111" rIns="94221" bIns="47111" rtlCol="0"/>
          <a:lstStyle>
            <a:lvl1pPr algn="r">
              <a:defRPr sz="1200"/>
            </a:lvl1pPr>
          </a:lstStyle>
          <a:p>
            <a:fld id="{169122E3-1646-452F-A75B-4396B0AD49BE}" type="datetimeFigureOut">
              <a:rPr lang="en-US" smtClean="0"/>
              <a:t>12/17/2019</a:t>
            </a:fld>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1" tIns="47111" rIns="94221" bIns="47111" rtlCol="0" anchor="ctr"/>
          <a:lstStyle/>
          <a:p>
            <a:endParaRPr lang="en-US"/>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1" tIns="47111" rIns="94221" bIns="4711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119"/>
            <a:ext cx="4068339" cy="356356"/>
          </a:xfrm>
          <a:prstGeom prst="rect">
            <a:avLst/>
          </a:prstGeom>
        </p:spPr>
        <p:txBody>
          <a:bodyPr vert="horz" lIns="94221" tIns="47111" rIns="94221" bIns="47111" rtlCol="0" anchor="b"/>
          <a:lstStyle>
            <a:lvl1pPr algn="l">
              <a:defRPr sz="1200"/>
            </a:lvl1pPr>
          </a:lstStyle>
          <a:p>
            <a:endParaRPr lang="en-US"/>
          </a:p>
        </p:txBody>
      </p:sp>
      <p:sp>
        <p:nvSpPr>
          <p:cNvPr id="7" name="Slide Number Placeholder 6"/>
          <p:cNvSpPr>
            <a:spLocks noGrp="1"/>
          </p:cNvSpPr>
          <p:nvPr>
            <p:ph type="sldNum" sz="quarter" idx="5"/>
          </p:nvPr>
        </p:nvSpPr>
        <p:spPr>
          <a:xfrm>
            <a:off x="5317964" y="6746119"/>
            <a:ext cx="4068339" cy="356356"/>
          </a:xfrm>
          <a:prstGeom prst="rect">
            <a:avLst/>
          </a:prstGeom>
        </p:spPr>
        <p:txBody>
          <a:bodyPr vert="horz" lIns="94221" tIns="47111" rIns="94221" bIns="47111" rtlCol="0" anchor="b"/>
          <a:lstStyle>
            <a:lvl1pPr algn="r">
              <a:defRPr sz="1200"/>
            </a:lvl1pPr>
          </a:lstStyle>
          <a:p>
            <a:fld id="{5B57FAF2-1A70-4F1C-AB5C-6E956FC02DDD}" type="slidenum">
              <a:rPr lang="en-US" smtClean="0"/>
              <a:t>‹#›</a:t>
            </a:fld>
            <a:endParaRPr lang="en-US"/>
          </a:p>
        </p:txBody>
      </p:sp>
    </p:spTree>
    <p:extLst>
      <p:ext uri="{BB962C8B-B14F-4D97-AF65-F5344CB8AC3E}">
        <p14:creationId xmlns:p14="http://schemas.microsoft.com/office/powerpoint/2010/main" val="13806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defTabSz="999228" eaLnBrk="0" hangingPunct="0">
              <a:defRPr b="1">
                <a:solidFill>
                  <a:schemeClr val="tx1"/>
                </a:solidFill>
                <a:latin typeface="Arial" charset="0"/>
              </a:defRPr>
            </a:lvl1pPr>
            <a:lvl2pPr marL="803503" indent="-309039" defTabSz="999228" eaLnBrk="0" hangingPunct="0">
              <a:defRPr b="1">
                <a:solidFill>
                  <a:schemeClr val="tx1"/>
                </a:solidFill>
                <a:latin typeface="Arial" charset="0"/>
              </a:defRPr>
            </a:lvl2pPr>
            <a:lvl3pPr marL="1236159" indent="-247232" defTabSz="999228" eaLnBrk="0" hangingPunct="0">
              <a:defRPr b="1">
                <a:solidFill>
                  <a:schemeClr val="tx1"/>
                </a:solidFill>
                <a:latin typeface="Arial" charset="0"/>
              </a:defRPr>
            </a:lvl3pPr>
            <a:lvl4pPr marL="1730622" indent="-247232" defTabSz="999228" eaLnBrk="0" hangingPunct="0">
              <a:defRPr b="1">
                <a:solidFill>
                  <a:schemeClr val="tx1"/>
                </a:solidFill>
                <a:latin typeface="Arial" charset="0"/>
              </a:defRPr>
            </a:lvl4pPr>
            <a:lvl5pPr marL="2225086" indent="-247232" defTabSz="999228" eaLnBrk="0" hangingPunct="0">
              <a:defRPr b="1">
                <a:solidFill>
                  <a:schemeClr val="tx1"/>
                </a:solidFill>
                <a:latin typeface="Arial" charset="0"/>
              </a:defRPr>
            </a:lvl5pPr>
            <a:lvl6pPr marL="2719549" indent="-247232" defTabSz="999228" eaLnBrk="0" fontAlgn="base" hangingPunct="0">
              <a:spcBef>
                <a:spcPct val="0"/>
              </a:spcBef>
              <a:spcAft>
                <a:spcPct val="0"/>
              </a:spcAft>
              <a:defRPr b="1">
                <a:solidFill>
                  <a:schemeClr val="tx1"/>
                </a:solidFill>
                <a:latin typeface="Arial" charset="0"/>
              </a:defRPr>
            </a:lvl6pPr>
            <a:lvl7pPr marL="3214012" indent="-247232" defTabSz="999228" eaLnBrk="0" fontAlgn="base" hangingPunct="0">
              <a:spcBef>
                <a:spcPct val="0"/>
              </a:spcBef>
              <a:spcAft>
                <a:spcPct val="0"/>
              </a:spcAft>
              <a:defRPr b="1">
                <a:solidFill>
                  <a:schemeClr val="tx1"/>
                </a:solidFill>
                <a:latin typeface="Arial" charset="0"/>
              </a:defRPr>
            </a:lvl7pPr>
            <a:lvl8pPr marL="3708474" indent="-247232" defTabSz="999228" eaLnBrk="0" fontAlgn="base" hangingPunct="0">
              <a:spcBef>
                <a:spcPct val="0"/>
              </a:spcBef>
              <a:spcAft>
                <a:spcPct val="0"/>
              </a:spcAft>
              <a:defRPr b="1">
                <a:solidFill>
                  <a:schemeClr val="tx1"/>
                </a:solidFill>
                <a:latin typeface="Arial" charset="0"/>
              </a:defRPr>
            </a:lvl8pPr>
            <a:lvl9pPr marL="4202941" indent="-247232" defTabSz="999228" eaLnBrk="0" fontAlgn="base" hangingPunct="0">
              <a:spcBef>
                <a:spcPct val="0"/>
              </a:spcBef>
              <a:spcAft>
                <a:spcPct val="0"/>
              </a:spcAft>
              <a:defRPr b="1">
                <a:solidFill>
                  <a:schemeClr val="tx1"/>
                </a:solidFill>
                <a:latin typeface="Arial" charset="0"/>
              </a:defRPr>
            </a:lvl9pPr>
          </a:lstStyle>
          <a:p>
            <a:pPr eaLnBrk="1" hangingPunct="1"/>
            <a:fld id="{5ACA4ADA-AF4E-42E9-AD65-FD8869570884}" type="slidenum">
              <a:rPr lang="en-US" b="0">
                <a:solidFill>
                  <a:prstClr val="black"/>
                </a:solidFill>
              </a:rPr>
              <a:pPr eaLnBrk="1" hangingPunct="1"/>
              <a:t>1</a:t>
            </a:fld>
            <a:endParaRPr lang="en-US" b="0">
              <a:solidFill>
                <a:prstClr val="black"/>
              </a:solidFill>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pPr rtl="0"/>
            <a:r>
              <a:rPr lang="en-US" b="0" dirty="0"/>
              <a:t> </a:t>
            </a:r>
          </a:p>
        </p:txBody>
      </p:sp>
    </p:spTree>
    <p:extLst>
      <p:ext uri="{BB962C8B-B14F-4D97-AF65-F5344CB8AC3E}">
        <p14:creationId xmlns:p14="http://schemas.microsoft.com/office/powerpoint/2010/main" val="2708224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widespread and abundant terrestrial invasive species encountered were: Oriental Bittersweet (</a:t>
            </a:r>
            <a:r>
              <a:rPr lang="en-US" dirty="0" err="1"/>
              <a:t>Celastrus</a:t>
            </a:r>
            <a:r>
              <a:rPr lang="en-US" dirty="0"/>
              <a:t> </a:t>
            </a:r>
            <a:r>
              <a:rPr lang="en-US" dirty="0" err="1"/>
              <a:t>orbiculatus</a:t>
            </a:r>
            <a:r>
              <a:rPr lang="en-US" dirty="0"/>
              <a:t>), Honeysuckle (Lonicera spp.), Common Buckthorn (</a:t>
            </a:r>
            <a:r>
              <a:rPr lang="en-US" dirty="0" err="1"/>
              <a:t>Rhamnus</a:t>
            </a:r>
            <a:r>
              <a:rPr lang="en-US" dirty="0"/>
              <a:t> </a:t>
            </a:r>
            <a:r>
              <a:rPr lang="en-US" dirty="0" err="1"/>
              <a:t>cathartica</a:t>
            </a:r>
            <a:r>
              <a:rPr lang="en-US" dirty="0"/>
              <a:t>), and Garlic Mustard (</a:t>
            </a:r>
            <a:r>
              <a:rPr lang="en-US" dirty="0" err="1"/>
              <a:t>Alliaria</a:t>
            </a:r>
            <a:r>
              <a:rPr lang="en-US" dirty="0"/>
              <a:t> </a:t>
            </a:r>
            <a:r>
              <a:rPr lang="en-US" dirty="0" err="1"/>
              <a:t>petiolata</a:t>
            </a:r>
            <a:r>
              <a:rPr lang="en-US" dirty="0"/>
              <a:t>). These species were found at nearly all the terrestrial sites and in high abundance (Tables 1‐16). Species that were found at more than half of the terrestrial sites and in moderately‐high abundance included: Common Reed (Phragmites </a:t>
            </a:r>
            <a:r>
              <a:rPr lang="en-US" dirty="0" err="1"/>
              <a:t>australis</a:t>
            </a:r>
            <a:r>
              <a:rPr lang="en-US" dirty="0"/>
              <a:t>), White Mulberry (</a:t>
            </a:r>
            <a:r>
              <a:rPr lang="en-US" dirty="0" err="1"/>
              <a:t>Morus</a:t>
            </a:r>
            <a:r>
              <a:rPr lang="en-US" dirty="0"/>
              <a:t> alba), and Multiflora Rose (Rosa multiflora). Species that were found at less than half the sites, but were moderately to highly abundant where they were found, included: Japanese Barberry (Berberis </a:t>
            </a:r>
            <a:r>
              <a:rPr lang="en-US" dirty="0" err="1"/>
              <a:t>thunbergii</a:t>
            </a:r>
            <a:r>
              <a:rPr lang="en-US" dirty="0"/>
              <a:t>), Norway Maple (Acer </a:t>
            </a:r>
            <a:r>
              <a:rPr lang="en-US" dirty="0" err="1"/>
              <a:t>platanoides</a:t>
            </a:r>
            <a:r>
              <a:rPr lang="en-US" dirty="0"/>
              <a:t>), and Japanese Knotweed (</a:t>
            </a:r>
            <a:r>
              <a:rPr lang="en-US" dirty="0" err="1"/>
              <a:t>Reynoutria</a:t>
            </a:r>
            <a:r>
              <a:rPr lang="en-US" dirty="0"/>
              <a:t> japonica). Rounding out the most commonly encountered include Autumn Olive (Elaeagnus </a:t>
            </a:r>
            <a:r>
              <a:rPr lang="en-US" dirty="0" err="1"/>
              <a:t>umbellata</a:t>
            </a:r>
            <a:r>
              <a:rPr lang="en-US" dirty="0"/>
              <a:t>) and </a:t>
            </a:r>
            <a:r>
              <a:rPr lang="en-US" dirty="0" err="1"/>
              <a:t>Mugwort</a:t>
            </a:r>
            <a:r>
              <a:rPr lang="en-US" dirty="0"/>
              <a:t> (Artemisia vulgaris var. vulgaris); these species were found at less than half the sites, but were moderately abundant where they occurred. Other species we encountered included Tree-of-Heaven (Ailanthus </a:t>
            </a:r>
            <a:r>
              <a:rPr lang="en-US" dirty="0" err="1"/>
              <a:t>altissima</a:t>
            </a:r>
            <a:r>
              <a:rPr lang="en-US" dirty="0"/>
              <a:t>), Greater Celandine (</a:t>
            </a:r>
            <a:r>
              <a:rPr lang="en-US" dirty="0" err="1"/>
              <a:t>Chelidonium</a:t>
            </a:r>
            <a:r>
              <a:rPr lang="en-US" dirty="0"/>
              <a:t> </a:t>
            </a:r>
            <a:r>
              <a:rPr lang="en-US" dirty="0" err="1"/>
              <a:t>majus</a:t>
            </a:r>
            <a:r>
              <a:rPr lang="en-US" dirty="0"/>
              <a:t>), and Colt’s Foot (</a:t>
            </a:r>
            <a:r>
              <a:rPr lang="en-US" dirty="0" err="1"/>
              <a:t>Tussilago</a:t>
            </a:r>
            <a:r>
              <a:rPr lang="en-US" dirty="0"/>
              <a:t> </a:t>
            </a:r>
            <a:r>
              <a:rPr lang="en-US" dirty="0" err="1"/>
              <a:t>farfara</a:t>
            </a:r>
            <a:r>
              <a:rPr lang="en-US" dirty="0"/>
              <a:t>).</a:t>
            </a:r>
          </a:p>
        </p:txBody>
      </p:sp>
      <p:sp>
        <p:nvSpPr>
          <p:cNvPr id="4" name="Slide Number Placeholder 3"/>
          <p:cNvSpPr>
            <a:spLocks noGrp="1"/>
          </p:cNvSpPr>
          <p:nvPr>
            <p:ph type="sldNum" sz="quarter" idx="10"/>
          </p:nvPr>
        </p:nvSpPr>
        <p:spPr/>
        <p:txBody>
          <a:bodyPr/>
          <a:lstStyle/>
          <a:p>
            <a:fld id="{5B57FAF2-1A70-4F1C-AB5C-6E956FC02DDD}" type="slidenum">
              <a:rPr lang="en-US" smtClean="0"/>
              <a:t>10</a:t>
            </a:fld>
            <a:endParaRPr lang="en-US"/>
          </a:p>
        </p:txBody>
      </p:sp>
    </p:spTree>
    <p:extLst>
      <p:ext uri="{BB962C8B-B14F-4D97-AF65-F5344CB8AC3E}">
        <p14:creationId xmlns:p14="http://schemas.microsoft.com/office/powerpoint/2010/main" val="3349219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widespread and abundant terrestrial invasive species encountered were: Oriental Bittersweet (</a:t>
            </a:r>
            <a:r>
              <a:rPr lang="en-US" dirty="0" err="1"/>
              <a:t>Celastrus</a:t>
            </a:r>
            <a:r>
              <a:rPr lang="en-US" dirty="0"/>
              <a:t> </a:t>
            </a:r>
            <a:r>
              <a:rPr lang="en-US" dirty="0" err="1"/>
              <a:t>orbiculatus</a:t>
            </a:r>
            <a:r>
              <a:rPr lang="en-US" dirty="0"/>
              <a:t>), Honeysuckle (Lonicera spp.), Common Buckthorn (</a:t>
            </a:r>
            <a:r>
              <a:rPr lang="en-US" dirty="0" err="1"/>
              <a:t>Rhamnus</a:t>
            </a:r>
            <a:r>
              <a:rPr lang="en-US" dirty="0"/>
              <a:t> </a:t>
            </a:r>
            <a:r>
              <a:rPr lang="en-US" dirty="0" err="1"/>
              <a:t>cathartica</a:t>
            </a:r>
            <a:r>
              <a:rPr lang="en-US" dirty="0"/>
              <a:t>), and Garlic Mustard (</a:t>
            </a:r>
            <a:r>
              <a:rPr lang="en-US" dirty="0" err="1"/>
              <a:t>Alliaria</a:t>
            </a:r>
            <a:r>
              <a:rPr lang="en-US" dirty="0"/>
              <a:t> </a:t>
            </a:r>
            <a:r>
              <a:rPr lang="en-US" dirty="0" err="1"/>
              <a:t>petiolata</a:t>
            </a:r>
            <a:r>
              <a:rPr lang="en-US" dirty="0"/>
              <a:t>). These species were found at nearly all the terrestrial sites and in high abundance (Tables 1‐16). Species that were found at more than half of the terrestrial sites and in moderately‐high abundance included: Common Reed (Phragmites </a:t>
            </a:r>
            <a:r>
              <a:rPr lang="en-US" dirty="0" err="1"/>
              <a:t>australis</a:t>
            </a:r>
            <a:r>
              <a:rPr lang="en-US" dirty="0"/>
              <a:t>), White Mulberry (</a:t>
            </a:r>
            <a:r>
              <a:rPr lang="en-US" dirty="0" err="1"/>
              <a:t>Morus</a:t>
            </a:r>
            <a:r>
              <a:rPr lang="en-US" dirty="0"/>
              <a:t> alba), and Multiflora Rose (Rosa multiflora). Species that were found at less than half the sites, but were moderately to highly abundant where they were found, included: Japanese Barberry (Berberis </a:t>
            </a:r>
            <a:r>
              <a:rPr lang="en-US" dirty="0" err="1"/>
              <a:t>thunbergii</a:t>
            </a:r>
            <a:r>
              <a:rPr lang="en-US" dirty="0"/>
              <a:t>), Norway Maple (Acer </a:t>
            </a:r>
            <a:r>
              <a:rPr lang="en-US" dirty="0" err="1"/>
              <a:t>platanoides</a:t>
            </a:r>
            <a:r>
              <a:rPr lang="en-US" dirty="0"/>
              <a:t>), and Japanese Knotweed (</a:t>
            </a:r>
            <a:r>
              <a:rPr lang="en-US" dirty="0" err="1"/>
              <a:t>Reynoutria</a:t>
            </a:r>
            <a:r>
              <a:rPr lang="en-US" dirty="0"/>
              <a:t> japonica). Rounding out the most commonly encountered include Autumn Olive (Elaeagnus </a:t>
            </a:r>
            <a:r>
              <a:rPr lang="en-US" dirty="0" err="1"/>
              <a:t>umbellata</a:t>
            </a:r>
            <a:r>
              <a:rPr lang="en-US" dirty="0"/>
              <a:t>) and </a:t>
            </a:r>
            <a:r>
              <a:rPr lang="en-US" dirty="0" err="1"/>
              <a:t>Mugwort</a:t>
            </a:r>
            <a:r>
              <a:rPr lang="en-US" dirty="0"/>
              <a:t> (Artemisia vulgaris var. vulgaris); these species were found at less than half the sites, but were moderately abundant where they occurred. Other species we encountered included Tree-of-Heaven (Ailanthus </a:t>
            </a:r>
            <a:r>
              <a:rPr lang="en-US" dirty="0" err="1"/>
              <a:t>altissima</a:t>
            </a:r>
            <a:r>
              <a:rPr lang="en-US" dirty="0"/>
              <a:t>), Greater Celandine (</a:t>
            </a:r>
            <a:r>
              <a:rPr lang="en-US" dirty="0" err="1"/>
              <a:t>Chelidonium</a:t>
            </a:r>
            <a:r>
              <a:rPr lang="en-US" dirty="0"/>
              <a:t> </a:t>
            </a:r>
            <a:r>
              <a:rPr lang="en-US" dirty="0" err="1"/>
              <a:t>majus</a:t>
            </a:r>
            <a:r>
              <a:rPr lang="en-US" dirty="0"/>
              <a:t>), and Colt’s Foot (</a:t>
            </a:r>
            <a:r>
              <a:rPr lang="en-US" dirty="0" err="1"/>
              <a:t>Tussilago</a:t>
            </a:r>
            <a:r>
              <a:rPr lang="en-US" dirty="0"/>
              <a:t> </a:t>
            </a:r>
            <a:r>
              <a:rPr lang="en-US" dirty="0" err="1"/>
              <a:t>farfara</a:t>
            </a:r>
            <a:r>
              <a:rPr lang="en-US" dirty="0"/>
              <a:t>).</a:t>
            </a:r>
          </a:p>
        </p:txBody>
      </p:sp>
      <p:sp>
        <p:nvSpPr>
          <p:cNvPr id="4" name="Slide Number Placeholder 3"/>
          <p:cNvSpPr>
            <a:spLocks noGrp="1"/>
          </p:cNvSpPr>
          <p:nvPr>
            <p:ph type="sldNum" sz="quarter" idx="10"/>
          </p:nvPr>
        </p:nvSpPr>
        <p:spPr/>
        <p:txBody>
          <a:bodyPr/>
          <a:lstStyle/>
          <a:p>
            <a:fld id="{5B57FAF2-1A70-4F1C-AB5C-6E956FC02DDD}" type="slidenum">
              <a:rPr lang="en-US" smtClean="0"/>
              <a:t>11</a:t>
            </a:fld>
            <a:endParaRPr lang="en-US"/>
          </a:p>
        </p:txBody>
      </p:sp>
    </p:spTree>
    <p:extLst>
      <p:ext uri="{BB962C8B-B14F-4D97-AF65-F5344CB8AC3E}">
        <p14:creationId xmlns:p14="http://schemas.microsoft.com/office/powerpoint/2010/main" val="1641113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widespread and abundant terrestrial invasive species encountered were: Oriental Bittersweet (</a:t>
            </a:r>
            <a:r>
              <a:rPr lang="en-US" dirty="0" err="1"/>
              <a:t>Celastrus</a:t>
            </a:r>
            <a:r>
              <a:rPr lang="en-US" dirty="0"/>
              <a:t> </a:t>
            </a:r>
            <a:r>
              <a:rPr lang="en-US" dirty="0" err="1"/>
              <a:t>orbiculatus</a:t>
            </a:r>
            <a:r>
              <a:rPr lang="en-US" dirty="0"/>
              <a:t>), Honeysuckle (Lonicera spp.), Common Buckthorn (</a:t>
            </a:r>
            <a:r>
              <a:rPr lang="en-US" dirty="0" err="1"/>
              <a:t>Rhamnus</a:t>
            </a:r>
            <a:r>
              <a:rPr lang="en-US" dirty="0"/>
              <a:t> </a:t>
            </a:r>
            <a:r>
              <a:rPr lang="en-US" dirty="0" err="1"/>
              <a:t>cathartica</a:t>
            </a:r>
            <a:r>
              <a:rPr lang="en-US" dirty="0"/>
              <a:t>), and Garlic Mustard (</a:t>
            </a:r>
            <a:r>
              <a:rPr lang="en-US" dirty="0" err="1"/>
              <a:t>Alliaria</a:t>
            </a:r>
            <a:r>
              <a:rPr lang="en-US" dirty="0"/>
              <a:t> </a:t>
            </a:r>
            <a:r>
              <a:rPr lang="en-US" dirty="0" err="1"/>
              <a:t>petiolata</a:t>
            </a:r>
            <a:r>
              <a:rPr lang="en-US" dirty="0"/>
              <a:t>). These species were found at nearly all the terrestrial sites and in high abundance (Tables 1‐16). Species that were found at more than half of the terrestrial sites and in moderately‐high abundance included: Common Reed (Phragmites </a:t>
            </a:r>
            <a:r>
              <a:rPr lang="en-US" dirty="0" err="1"/>
              <a:t>australis</a:t>
            </a:r>
            <a:r>
              <a:rPr lang="en-US" dirty="0"/>
              <a:t>), White Mulberry (</a:t>
            </a:r>
            <a:r>
              <a:rPr lang="en-US" dirty="0" err="1"/>
              <a:t>Morus</a:t>
            </a:r>
            <a:r>
              <a:rPr lang="en-US" dirty="0"/>
              <a:t> alba), and Multiflora Rose (Rosa multiflora). Species that were found at less than half the sites, but were moderately to highly abundant where they were found, included: Japanese Barberry (Berberis </a:t>
            </a:r>
            <a:r>
              <a:rPr lang="en-US" dirty="0" err="1"/>
              <a:t>thunbergii</a:t>
            </a:r>
            <a:r>
              <a:rPr lang="en-US" dirty="0"/>
              <a:t>), Norway Maple (Acer </a:t>
            </a:r>
            <a:r>
              <a:rPr lang="en-US" dirty="0" err="1"/>
              <a:t>platanoides</a:t>
            </a:r>
            <a:r>
              <a:rPr lang="en-US" dirty="0"/>
              <a:t>), and Japanese Knotweed (</a:t>
            </a:r>
            <a:r>
              <a:rPr lang="en-US" dirty="0" err="1"/>
              <a:t>Reynoutria</a:t>
            </a:r>
            <a:r>
              <a:rPr lang="en-US" dirty="0"/>
              <a:t> japonica). Rounding out the most commonly encountered include Autumn Olive (Elaeagnus </a:t>
            </a:r>
            <a:r>
              <a:rPr lang="en-US" dirty="0" err="1"/>
              <a:t>umbellata</a:t>
            </a:r>
            <a:r>
              <a:rPr lang="en-US" dirty="0"/>
              <a:t>) and </a:t>
            </a:r>
            <a:r>
              <a:rPr lang="en-US" dirty="0" err="1"/>
              <a:t>Mugwort</a:t>
            </a:r>
            <a:r>
              <a:rPr lang="en-US" dirty="0"/>
              <a:t> (Artemisia vulgaris var. vulgaris); these species were found at less than half the sites, but were moderately abundant where they occurred. Other species we encountered included Tree-of-Heaven (Ailanthus </a:t>
            </a:r>
            <a:r>
              <a:rPr lang="en-US" dirty="0" err="1"/>
              <a:t>altissima</a:t>
            </a:r>
            <a:r>
              <a:rPr lang="en-US" dirty="0"/>
              <a:t>), Greater Celandine (</a:t>
            </a:r>
            <a:r>
              <a:rPr lang="en-US" dirty="0" err="1"/>
              <a:t>Chelidonium</a:t>
            </a:r>
            <a:r>
              <a:rPr lang="en-US" dirty="0"/>
              <a:t> </a:t>
            </a:r>
            <a:r>
              <a:rPr lang="en-US" dirty="0" err="1"/>
              <a:t>majus</a:t>
            </a:r>
            <a:r>
              <a:rPr lang="en-US" dirty="0"/>
              <a:t>), and Colt’s Foot (</a:t>
            </a:r>
            <a:r>
              <a:rPr lang="en-US" dirty="0" err="1"/>
              <a:t>Tussilago</a:t>
            </a:r>
            <a:r>
              <a:rPr lang="en-US" dirty="0"/>
              <a:t> </a:t>
            </a:r>
            <a:r>
              <a:rPr lang="en-US" dirty="0" err="1"/>
              <a:t>farfara</a:t>
            </a:r>
            <a:r>
              <a:rPr lang="en-US" dirty="0"/>
              <a:t>).</a:t>
            </a:r>
          </a:p>
        </p:txBody>
      </p:sp>
      <p:sp>
        <p:nvSpPr>
          <p:cNvPr id="4" name="Slide Number Placeholder 3"/>
          <p:cNvSpPr>
            <a:spLocks noGrp="1"/>
          </p:cNvSpPr>
          <p:nvPr>
            <p:ph type="sldNum" sz="quarter" idx="10"/>
          </p:nvPr>
        </p:nvSpPr>
        <p:spPr/>
        <p:txBody>
          <a:bodyPr/>
          <a:lstStyle/>
          <a:p>
            <a:fld id="{5B57FAF2-1A70-4F1C-AB5C-6E956FC02DDD}" type="slidenum">
              <a:rPr lang="en-US" smtClean="0"/>
              <a:t>12</a:t>
            </a:fld>
            <a:endParaRPr lang="en-US"/>
          </a:p>
        </p:txBody>
      </p:sp>
    </p:spTree>
    <p:extLst>
      <p:ext uri="{BB962C8B-B14F-4D97-AF65-F5344CB8AC3E}">
        <p14:creationId xmlns:p14="http://schemas.microsoft.com/office/powerpoint/2010/main" val="3959423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7FAF2-1A70-4F1C-AB5C-6E956FC02DDD}" type="slidenum">
              <a:rPr lang="en-US" smtClean="0"/>
              <a:t>13</a:t>
            </a:fld>
            <a:endParaRPr lang="en-US"/>
          </a:p>
        </p:txBody>
      </p:sp>
    </p:spTree>
    <p:extLst>
      <p:ext uri="{BB962C8B-B14F-4D97-AF65-F5344CB8AC3E}">
        <p14:creationId xmlns:p14="http://schemas.microsoft.com/office/powerpoint/2010/main" val="3559399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7FAF2-1A70-4F1C-AB5C-6E956FC02DDD}" type="slidenum">
              <a:rPr lang="en-US" smtClean="0"/>
              <a:t>14</a:t>
            </a:fld>
            <a:endParaRPr lang="en-US"/>
          </a:p>
        </p:txBody>
      </p:sp>
    </p:spTree>
    <p:extLst>
      <p:ext uri="{BB962C8B-B14F-4D97-AF65-F5344CB8AC3E}">
        <p14:creationId xmlns:p14="http://schemas.microsoft.com/office/powerpoint/2010/main" val="3862611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 Lee Pond is property managed by Albany County. The pond is choked with aquatic invasive species, which interferes with public recreational opportunities. Terrestrial invasive species are also abundant, especially along grass roadways and openings surrounding the pond (Table 9). However, there is a large forested area south and east of the main pond that has several hiking trails. Although these paths show use from hiking and mountain biking, it appears there is much less use than the area immediately surrounding the pond. We surveyed those trails, but found no invasive species.</a:t>
            </a:r>
          </a:p>
        </p:txBody>
      </p:sp>
      <p:sp>
        <p:nvSpPr>
          <p:cNvPr id="4" name="Slide Number Placeholder 3"/>
          <p:cNvSpPr>
            <a:spLocks noGrp="1"/>
          </p:cNvSpPr>
          <p:nvPr>
            <p:ph type="sldNum" sz="quarter" idx="10"/>
          </p:nvPr>
        </p:nvSpPr>
        <p:spPr/>
        <p:txBody>
          <a:bodyPr/>
          <a:lstStyle/>
          <a:p>
            <a:fld id="{5B57FAF2-1A70-4F1C-AB5C-6E956FC02DDD}" type="slidenum">
              <a:rPr lang="en-US" smtClean="0"/>
              <a:t>15</a:t>
            </a:fld>
            <a:endParaRPr lang="en-US"/>
          </a:p>
        </p:txBody>
      </p:sp>
    </p:spTree>
    <p:extLst>
      <p:ext uri="{BB962C8B-B14F-4D97-AF65-F5344CB8AC3E}">
        <p14:creationId xmlns:p14="http://schemas.microsoft.com/office/powerpoint/2010/main" val="451782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 Lee Pond is property managed by Albany County. The pond is choked with aquatic invasive species, which interferes with public recreational opportunities. Terrestrial invasive species are also abundant, especially along grass roadways and openings surrounding the pond (Table 9). However, there is a large forested area south and east of the main pond that has several hiking trails. Although these paths show use from hiking and mountain biking, it appears there is much less use than the area immediately surrounding the pond. We surveyed those trails, but found no invasive species.</a:t>
            </a:r>
          </a:p>
        </p:txBody>
      </p:sp>
      <p:sp>
        <p:nvSpPr>
          <p:cNvPr id="4" name="Slide Number Placeholder 3"/>
          <p:cNvSpPr>
            <a:spLocks noGrp="1"/>
          </p:cNvSpPr>
          <p:nvPr>
            <p:ph type="sldNum" sz="quarter" idx="10"/>
          </p:nvPr>
        </p:nvSpPr>
        <p:spPr/>
        <p:txBody>
          <a:bodyPr/>
          <a:lstStyle/>
          <a:p>
            <a:fld id="{5B57FAF2-1A70-4F1C-AB5C-6E956FC02DDD}" type="slidenum">
              <a:rPr lang="en-US" smtClean="0"/>
              <a:t>16</a:t>
            </a:fld>
            <a:endParaRPr lang="en-US"/>
          </a:p>
        </p:txBody>
      </p:sp>
    </p:spTree>
    <p:extLst>
      <p:ext uri="{BB962C8B-B14F-4D97-AF65-F5344CB8AC3E}">
        <p14:creationId xmlns:p14="http://schemas.microsoft.com/office/powerpoint/2010/main" val="3616489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7FAF2-1A70-4F1C-AB5C-6E956FC02DDD}" type="slidenum">
              <a:rPr lang="en-US" smtClean="0"/>
              <a:t>17</a:t>
            </a:fld>
            <a:endParaRPr lang="en-US"/>
          </a:p>
        </p:txBody>
      </p:sp>
    </p:spTree>
    <p:extLst>
      <p:ext uri="{BB962C8B-B14F-4D97-AF65-F5344CB8AC3E}">
        <p14:creationId xmlns:p14="http://schemas.microsoft.com/office/powerpoint/2010/main" val="2347131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7FAF2-1A70-4F1C-AB5C-6E956FC02DDD}" type="slidenum">
              <a:rPr lang="en-US" smtClean="0"/>
              <a:t>18</a:t>
            </a:fld>
            <a:endParaRPr lang="en-US"/>
          </a:p>
        </p:txBody>
      </p:sp>
    </p:spTree>
    <p:extLst>
      <p:ext uri="{BB962C8B-B14F-4D97-AF65-F5344CB8AC3E}">
        <p14:creationId xmlns:p14="http://schemas.microsoft.com/office/powerpoint/2010/main" val="1473152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7FAF2-1A70-4F1C-AB5C-6E956FC02DDD}" type="slidenum">
              <a:rPr lang="en-US" smtClean="0"/>
              <a:t>19</a:t>
            </a:fld>
            <a:endParaRPr lang="en-US"/>
          </a:p>
        </p:txBody>
      </p:sp>
    </p:spTree>
    <p:extLst>
      <p:ext uri="{BB962C8B-B14F-4D97-AF65-F5344CB8AC3E}">
        <p14:creationId xmlns:p14="http://schemas.microsoft.com/office/powerpoint/2010/main" val="2102679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3600"/>
            </a:pPr>
            <a:r>
              <a:rPr lang="en-US" dirty="0">
                <a:latin typeface="Times New Roman"/>
                <a:ea typeface="Times New Roman"/>
                <a:cs typeface="Times New Roman"/>
                <a:sym typeface="Times New Roman"/>
              </a:rPr>
              <a:t>Invasive species are non-native plant, animals, and pathogens that cause harm to the environment, the economy, or human health</a:t>
            </a:r>
          </a:p>
          <a:p>
            <a:pPr marL="471105" indent="-471105">
              <a:buClr>
                <a:srgbClr val="000000"/>
              </a:buClr>
              <a:buSzPts val="3600"/>
              <a:buFont typeface="Times New Roman"/>
              <a:buChar char="●"/>
            </a:pPr>
            <a:r>
              <a:rPr lang="en-US" dirty="0">
                <a:latin typeface="Times New Roman"/>
                <a:ea typeface="Times New Roman"/>
                <a:cs typeface="Times New Roman"/>
                <a:sym typeface="Times New Roman"/>
              </a:rPr>
              <a:t>Invasive species are species that are not native to a given area or region.</a:t>
            </a:r>
          </a:p>
          <a:p>
            <a:pPr marL="471105" indent="-471105">
              <a:buClr>
                <a:srgbClr val="000000"/>
              </a:buClr>
              <a:buSzPts val="3600"/>
              <a:buFont typeface="Times New Roman"/>
              <a:buChar char="●"/>
            </a:pPr>
            <a:r>
              <a:rPr lang="en-US" dirty="0">
                <a:latin typeface="Times New Roman"/>
                <a:ea typeface="Times New Roman"/>
                <a:cs typeface="Times New Roman"/>
                <a:sym typeface="Times New Roman"/>
              </a:rPr>
              <a:t>These species tend to advance rather quickly and aggressively, which can be hard to manage and control. </a:t>
            </a:r>
          </a:p>
          <a:p>
            <a:pPr marL="471105" indent="-471105">
              <a:buClr>
                <a:schemeClr val="dk1"/>
              </a:buClr>
              <a:buSzPts val="3600"/>
              <a:buFont typeface="Times New Roman"/>
              <a:buChar char="●"/>
            </a:pPr>
            <a:r>
              <a:rPr lang="en-US" dirty="0">
                <a:latin typeface="Times New Roman"/>
                <a:ea typeface="Times New Roman"/>
                <a:cs typeface="Times New Roman"/>
                <a:sym typeface="Times New Roman"/>
              </a:rPr>
              <a:t>Invas</a:t>
            </a:r>
            <a:r>
              <a:rPr lang="en-US" dirty="0">
                <a:solidFill>
                  <a:schemeClr val="dk1"/>
                </a:solidFill>
                <a:latin typeface="Times New Roman"/>
                <a:ea typeface="Times New Roman"/>
                <a:cs typeface="Times New Roman"/>
                <a:sym typeface="Times New Roman"/>
              </a:rPr>
              <a:t>ive species can outcompete native species, therefore decreasing abundance of native species, and can cause extreme harm to the environment and the economy.</a:t>
            </a:r>
          </a:p>
          <a:p>
            <a:endParaRPr lang="en-US" dirty="0"/>
          </a:p>
        </p:txBody>
      </p:sp>
      <p:sp>
        <p:nvSpPr>
          <p:cNvPr id="4" name="Slide Number Placeholder 3"/>
          <p:cNvSpPr>
            <a:spLocks noGrp="1"/>
          </p:cNvSpPr>
          <p:nvPr>
            <p:ph type="sldNum" sz="quarter" idx="10"/>
          </p:nvPr>
        </p:nvSpPr>
        <p:spPr/>
        <p:txBody>
          <a:bodyPr/>
          <a:lstStyle/>
          <a:p>
            <a:fld id="{5B57FAF2-1A70-4F1C-AB5C-6E956FC02DDD}" type="slidenum">
              <a:rPr lang="en-US" smtClean="0"/>
              <a:t>2</a:t>
            </a:fld>
            <a:endParaRPr lang="en-US"/>
          </a:p>
        </p:txBody>
      </p:sp>
    </p:spTree>
    <p:extLst>
      <p:ext uri="{BB962C8B-B14F-4D97-AF65-F5344CB8AC3E}">
        <p14:creationId xmlns:p14="http://schemas.microsoft.com/office/powerpoint/2010/main" val="242432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3328" indent="-353328" fontAlgn="base">
              <a:spcBef>
                <a:spcPct val="20000"/>
              </a:spcBef>
              <a:spcAft>
                <a:spcPct val="0"/>
              </a:spcAft>
              <a:buFont typeface="Arial" panose="020B0604020202020204" pitchFamily="34" charset="0"/>
              <a:buChar char="•"/>
            </a:pPr>
            <a:r>
              <a:rPr lang="en-US" dirty="0">
                <a:solidFill>
                  <a:prstClr val="white"/>
                </a:solidFill>
                <a:latin typeface="Century Gothic" panose="020B0502020202020204"/>
              </a:rPr>
              <a:t>Mohawk-Hudson Bike Trail (Town of </a:t>
            </a:r>
            <a:r>
              <a:rPr lang="en-US" dirty="0" err="1">
                <a:solidFill>
                  <a:prstClr val="white"/>
                </a:solidFill>
                <a:latin typeface="Century Gothic" panose="020B0502020202020204"/>
              </a:rPr>
              <a:t>Colonie</a:t>
            </a:r>
            <a:r>
              <a:rPr lang="en-US" dirty="0">
                <a:solidFill>
                  <a:prstClr val="white"/>
                </a:solidFill>
                <a:latin typeface="Century Gothic" panose="020B0502020202020204"/>
              </a:rPr>
              <a:t> section)</a:t>
            </a:r>
          </a:p>
          <a:p>
            <a:pPr marL="353328" indent="-353328" fontAlgn="base">
              <a:spcBef>
                <a:spcPct val="20000"/>
              </a:spcBef>
              <a:spcAft>
                <a:spcPct val="0"/>
              </a:spcAft>
              <a:buFont typeface="Arial" panose="020B0604020202020204" pitchFamily="34" charset="0"/>
              <a:buChar char="•"/>
            </a:pPr>
            <a:r>
              <a:rPr lang="en-US" dirty="0">
                <a:solidFill>
                  <a:prstClr val="white"/>
                </a:solidFill>
                <a:latin typeface="Century Gothic" panose="020B0502020202020204"/>
              </a:rPr>
              <a:t>The Crossings</a:t>
            </a:r>
          </a:p>
          <a:p>
            <a:pPr marL="353328" indent="-353328" fontAlgn="base">
              <a:spcBef>
                <a:spcPct val="20000"/>
              </a:spcBef>
              <a:spcAft>
                <a:spcPct val="0"/>
              </a:spcAft>
              <a:buFont typeface="Arial" panose="020B0604020202020204" pitchFamily="34" charset="0"/>
              <a:buChar char="•"/>
            </a:pPr>
            <a:r>
              <a:rPr lang="en-US" dirty="0">
                <a:solidFill>
                  <a:prstClr val="white"/>
                </a:solidFill>
                <a:latin typeface="Century Gothic" panose="020B0502020202020204"/>
              </a:rPr>
              <a:t>Unnamed property with stream (newly acquired property; located within a conservation overlay district)</a:t>
            </a:r>
          </a:p>
          <a:p>
            <a:pPr marL="353328" indent="-353328" fontAlgn="base">
              <a:spcBef>
                <a:spcPct val="20000"/>
              </a:spcBef>
              <a:spcAft>
                <a:spcPct val="0"/>
              </a:spcAft>
              <a:buFont typeface="Arial" panose="020B0604020202020204" pitchFamily="34" charset="0"/>
              <a:buChar char="•"/>
            </a:pPr>
            <a:r>
              <a:rPr lang="en-US" dirty="0">
                <a:solidFill>
                  <a:prstClr val="white"/>
                </a:solidFill>
                <a:latin typeface="Century Gothic" panose="020B0502020202020204"/>
              </a:rPr>
              <a:t>Schuyler </a:t>
            </a:r>
            <a:r>
              <a:rPr lang="en-US" dirty="0" err="1">
                <a:solidFill>
                  <a:prstClr val="white"/>
                </a:solidFill>
                <a:latin typeface="Century Gothic" panose="020B0502020202020204"/>
              </a:rPr>
              <a:t>Flatts</a:t>
            </a:r>
            <a:r>
              <a:rPr lang="en-US" dirty="0">
                <a:solidFill>
                  <a:prstClr val="white"/>
                </a:solidFill>
                <a:latin typeface="Century Gothic" panose="020B0502020202020204"/>
              </a:rPr>
              <a:t> Cultural Park</a:t>
            </a:r>
          </a:p>
          <a:p>
            <a:pPr marL="353328" indent="-353328" fontAlgn="base">
              <a:spcBef>
                <a:spcPct val="20000"/>
              </a:spcBef>
              <a:spcAft>
                <a:spcPct val="0"/>
              </a:spcAft>
              <a:buFont typeface="Arial" panose="020B0604020202020204" pitchFamily="34" charset="0"/>
              <a:buChar char="•"/>
            </a:pPr>
            <a:r>
              <a:rPr lang="en-US" dirty="0">
                <a:solidFill>
                  <a:prstClr val="white"/>
                </a:solidFill>
                <a:latin typeface="Century Gothic" panose="020B0502020202020204"/>
              </a:rPr>
              <a:t>Town of </a:t>
            </a:r>
            <a:r>
              <a:rPr lang="en-US" dirty="0" err="1">
                <a:solidFill>
                  <a:prstClr val="white"/>
                </a:solidFill>
                <a:latin typeface="Century Gothic" panose="020B0502020202020204"/>
              </a:rPr>
              <a:t>Colonie</a:t>
            </a:r>
            <a:r>
              <a:rPr lang="en-US" dirty="0">
                <a:solidFill>
                  <a:prstClr val="white"/>
                </a:solidFill>
                <a:latin typeface="Century Gothic" panose="020B0502020202020204"/>
              </a:rPr>
              <a:t> Golf Course</a:t>
            </a:r>
          </a:p>
          <a:p>
            <a:endParaRPr lang="en-US" dirty="0"/>
          </a:p>
          <a:p>
            <a:r>
              <a:rPr lang="en-US" dirty="0"/>
              <a:t>Also, Siena Campus</a:t>
            </a:r>
          </a:p>
        </p:txBody>
      </p:sp>
      <p:sp>
        <p:nvSpPr>
          <p:cNvPr id="4" name="Slide Number Placeholder 3"/>
          <p:cNvSpPr>
            <a:spLocks noGrp="1"/>
          </p:cNvSpPr>
          <p:nvPr>
            <p:ph type="sldNum" sz="quarter" idx="10"/>
          </p:nvPr>
        </p:nvSpPr>
        <p:spPr/>
        <p:txBody>
          <a:bodyPr/>
          <a:lstStyle/>
          <a:p>
            <a:fld id="{5B57FAF2-1A70-4F1C-AB5C-6E956FC02DDD}" type="slidenum">
              <a:rPr lang="en-US" smtClean="0"/>
              <a:t>3</a:t>
            </a:fld>
            <a:endParaRPr lang="en-US"/>
          </a:p>
        </p:txBody>
      </p:sp>
    </p:spTree>
    <p:extLst>
      <p:ext uri="{BB962C8B-B14F-4D97-AF65-F5344CB8AC3E}">
        <p14:creationId xmlns:p14="http://schemas.microsoft.com/office/powerpoint/2010/main" val="2891584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3328" indent="-353328" fontAlgn="base">
              <a:spcBef>
                <a:spcPct val="20000"/>
              </a:spcBef>
              <a:spcAft>
                <a:spcPct val="0"/>
              </a:spcAft>
              <a:buFont typeface="Arial" panose="020B0604020202020204" pitchFamily="34" charset="0"/>
              <a:buChar char="•"/>
            </a:pPr>
            <a:r>
              <a:rPr lang="en-US" dirty="0">
                <a:solidFill>
                  <a:prstClr val="white"/>
                </a:solidFill>
                <a:latin typeface="Century Gothic" panose="020B0502020202020204"/>
              </a:rPr>
              <a:t>Mohawk-Hudson Bike Trail (Town of </a:t>
            </a:r>
            <a:r>
              <a:rPr lang="en-US" dirty="0" err="1">
                <a:solidFill>
                  <a:prstClr val="white"/>
                </a:solidFill>
                <a:latin typeface="Century Gothic" panose="020B0502020202020204"/>
              </a:rPr>
              <a:t>Colonie</a:t>
            </a:r>
            <a:r>
              <a:rPr lang="en-US" dirty="0">
                <a:solidFill>
                  <a:prstClr val="white"/>
                </a:solidFill>
                <a:latin typeface="Century Gothic" panose="020B0502020202020204"/>
              </a:rPr>
              <a:t> section)</a:t>
            </a:r>
          </a:p>
          <a:p>
            <a:pPr marL="353328" indent="-353328" fontAlgn="base">
              <a:spcBef>
                <a:spcPct val="20000"/>
              </a:spcBef>
              <a:spcAft>
                <a:spcPct val="0"/>
              </a:spcAft>
              <a:buFont typeface="Arial" panose="020B0604020202020204" pitchFamily="34" charset="0"/>
              <a:buChar char="•"/>
            </a:pPr>
            <a:r>
              <a:rPr lang="en-US" dirty="0">
                <a:solidFill>
                  <a:prstClr val="white"/>
                </a:solidFill>
                <a:latin typeface="Century Gothic" panose="020B0502020202020204"/>
              </a:rPr>
              <a:t>The Crossings</a:t>
            </a:r>
          </a:p>
          <a:p>
            <a:pPr marL="353328" indent="-353328" fontAlgn="base">
              <a:spcBef>
                <a:spcPct val="20000"/>
              </a:spcBef>
              <a:spcAft>
                <a:spcPct val="0"/>
              </a:spcAft>
              <a:buFont typeface="Arial" panose="020B0604020202020204" pitchFamily="34" charset="0"/>
              <a:buChar char="•"/>
            </a:pPr>
            <a:r>
              <a:rPr lang="en-US" dirty="0">
                <a:solidFill>
                  <a:prstClr val="white"/>
                </a:solidFill>
                <a:latin typeface="Century Gothic" panose="020B0502020202020204"/>
              </a:rPr>
              <a:t>Unnamed property with stream (newly acquired property; located within a conservation overlay district)</a:t>
            </a:r>
          </a:p>
          <a:p>
            <a:pPr marL="353328" indent="-353328" fontAlgn="base">
              <a:spcBef>
                <a:spcPct val="20000"/>
              </a:spcBef>
              <a:spcAft>
                <a:spcPct val="0"/>
              </a:spcAft>
              <a:buFont typeface="Arial" panose="020B0604020202020204" pitchFamily="34" charset="0"/>
              <a:buChar char="•"/>
            </a:pPr>
            <a:r>
              <a:rPr lang="en-US" dirty="0">
                <a:solidFill>
                  <a:prstClr val="white"/>
                </a:solidFill>
                <a:latin typeface="Century Gothic" panose="020B0502020202020204"/>
              </a:rPr>
              <a:t>Schuyler </a:t>
            </a:r>
            <a:r>
              <a:rPr lang="en-US" dirty="0" err="1">
                <a:solidFill>
                  <a:prstClr val="white"/>
                </a:solidFill>
                <a:latin typeface="Century Gothic" panose="020B0502020202020204"/>
              </a:rPr>
              <a:t>Flatts</a:t>
            </a:r>
            <a:r>
              <a:rPr lang="en-US" dirty="0">
                <a:solidFill>
                  <a:prstClr val="white"/>
                </a:solidFill>
                <a:latin typeface="Century Gothic" panose="020B0502020202020204"/>
              </a:rPr>
              <a:t> Cultural Park</a:t>
            </a:r>
          </a:p>
          <a:p>
            <a:pPr marL="353328" indent="-353328" fontAlgn="base">
              <a:spcBef>
                <a:spcPct val="20000"/>
              </a:spcBef>
              <a:spcAft>
                <a:spcPct val="0"/>
              </a:spcAft>
              <a:buFont typeface="Arial" panose="020B0604020202020204" pitchFamily="34" charset="0"/>
              <a:buChar char="•"/>
            </a:pPr>
            <a:r>
              <a:rPr lang="en-US" dirty="0">
                <a:solidFill>
                  <a:prstClr val="white"/>
                </a:solidFill>
                <a:latin typeface="Century Gothic" panose="020B0502020202020204"/>
              </a:rPr>
              <a:t>Town of </a:t>
            </a:r>
            <a:r>
              <a:rPr lang="en-US" dirty="0" err="1">
                <a:solidFill>
                  <a:prstClr val="white"/>
                </a:solidFill>
                <a:latin typeface="Century Gothic" panose="020B0502020202020204"/>
              </a:rPr>
              <a:t>Colonie</a:t>
            </a:r>
            <a:r>
              <a:rPr lang="en-US" dirty="0">
                <a:solidFill>
                  <a:prstClr val="white"/>
                </a:solidFill>
                <a:latin typeface="Century Gothic" panose="020B0502020202020204"/>
              </a:rPr>
              <a:t> Golf Course</a:t>
            </a:r>
          </a:p>
          <a:p>
            <a:endParaRPr lang="en-US" dirty="0"/>
          </a:p>
          <a:p>
            <a:r>
              <a:rPr lang="en-US" dirty="0"/>
              <a:t>Also, Siena Campus</a:t>
            </a:r>
          </a:p>
        </p:txBody>
      </p:sp>
      <p:sp>
        <p:nvSpPr>
          <p:cNvPr id="4" name="Slide Number Placeholder 3"/>
          <p:cNvSpPr>
            <a:spLocks noGrp="1"/>
          </p:cNvSpPr>
          <p:nvPr>
            <p:ph type="sldNum" sz="quarter" idx="10"/>
          </p:nvPr>
        </p:nvSpPr>
        <p:spPr/>
        <p:txBody>
          <a:bodyPr/>
          <a:lstStyle/>
          <a:p>
            <a:fld id="{5B57FAF2-1A70-4F1C-AB5C-6E956FC02DDD}" type="slidenum">
              <a:rPr lang="en-US" smtClean="0"/>
              <a:t>4</a:t>
            </a:fld>
            <a:endParaRPr lang="en-US"/>
          </a:p>
        </p:txBody>
      </p:sp>
    </p:spTree>
    <p:extLst>
      <p:ext uri="{BB962C8B-B14F-4D97-AF65-F5344CB8AC3E}">
        <p14:creationId xmlns:p14="http://schemas.microsoft.com/office/powerpoint/2010/main" val="297334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developed and field-tested aquatic invasive plant surveys. We sampled using a rake toss (13” garden rake end attached 10 feet of rope). Rake was tossed out into the water and pulled back to shore. Invasive species caught in the rake tines were identified, recorded, and documented in </a:t>
            </a:r>
            <a:r>
              <a:rPr lang="en-US" dirty="0" err="1"/>
              <a:t>iMapInvasives</a:t>
            </a:r>
            <a:r>
              <a:rPr lang="en-US" dirty="0"/>
              <a:t>. Sample points were spaced roughly 3-5 meters apart. Aquatic surveying was done in mid-</a:t>
            </a:r>
            <a:r>
              <a:rPr lang="en-US" dirty="0" err="1"/>
              <a:t>June.All</a:t>
            </a:r>
            <a:r>
              <a:rPr lang="en-US" dirty="0"/>
              <a:t> field surveys were completed. For each site, areas that are potential corridors for invasion (e.g., roads, paths, streams, edges) were surveyed for invasive species. Locations of invasive species encountered (and rough information on their relative abundance) was recorded and uploaded to </a:t>
            </a:r>
            <a:r>
              <a:rPr lang="en-US" dirty="0" err="1"/>
              <a:t>iMapInvasives</a:t>
            </a:r>
            <a:r>
              <a:rPr lang="en-US" dirty="0"/>
              <a:t>. Locations were mapped at regular intervals so that we could get an indication of how widespread each species was across a given site.</a:t>
            </a:r>
          </a:p>
        </p:txBody>
      </p:sp>
      <p:sp>
        <p:nvSpPr>
          <p:cNvPr id="4" name="Slide Number Placeholder 3"/>
          <p:cNvSpPr>
            <a:spLocks noGrp="1"/>
          </p:cNvSpPr>
          <p:nvPr>
            <p:ph type="sldNum" sz="quarter" idx="10"/>
          </p:nvPr>
        </p:nvSpPr>
        <p:spPr/>
        <p:txBody>
          <a:bodyPr/>
          <a:lstStyle/>
          <a:p>
            <a:fld id="{5B57FAF2-1A70-4F1C-AB5C-6E956FC02DDD}" type="slidenum">
              <a:rPr lang="en-US" smtClean="0"/>
              <a:t>5</a:t>
            </a:fld>
            <a:endParaRPr lang="en-US"/>
          </a:p>
        </p:txBody>
      </p:sp>
    </p:spTree>
    <p:extLst>
      <p:ext uri="{BB962C8B-B14F-4D97-AF65-F5344CB8AC3E}">
        <p14:creationId xmlns:p14="http://schemas.microsoft.com/office/powerpoint/2010/main" val="2007871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7FAF2-1A70-4F1C-AB5C-6E956FC02DDD}" type="slidenum">
              <a:rPr lang="en-US" smtClean="0"/>
              <a:t>6</a:t>
            </a:fld>
            <a:endParaRPr lang="en-US"/>
          </a:p>
        </p:txBody>
      </p:sp>
    </p:spTree>
    <p:extLst>
      <p:ext uri="{BB962C8B-B14F-4D97-AF65-F5344CB8AC3E}">
        <p14:creationId xmlns:p14="http://schemas.microsoft.com/office/powerpoint/2010/main" val="3126729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7FAF2-1A70-4F1C-AB5C-6E956FC02DDD}" type="slidenum">
              <a:rPr lang="en-US" smtClean="0"/>
              <a:t>7</a:t>
            </a:fld>
            <a:endParaRPr lang="en-US"/>
          </a:p>
        </p:txBody>
      </p:sp>
    </p:spTree>
    <p:extLst>
      <p:ext uri="{BB962C8B-B14F-4D97-AF65-F5344CB8AC3E}">
        <p14:creationId xmlns:p14="http://schemas.microsoft.com/office/powerpoint/2010/main" val="3208561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widespread and abundant terrestrial invasive species encountered were: Oriental Bittersweet (</a:t>
            </a:r>
            <a:r>
              <a:rPr lang="en-US" dirty="0" err="1"/>
              <a:t>Celastrus</a:t>
            </a:r>
            <a:r>
              <a:rPr lang="en-US" dirty="0"/>
              <a:t> </a:t>
            </a:r>
            <a:r>
              <a:rPr lang="en-US" dirty="0" err="1"/>
              <a:t>orbiculatus</a:t>
            </a:r>
            <a:r>
              <a:rPr lang="en-US" dirty="0"/>
              <a:t>), Honeysuckle (Lonicera spp.), Common Buckthorn (</a:t>
            </a:r>
            <a:r>
              <a:rPr lang="en-US" dirty="0" err="1"/>
              <a:t>Rhamnus</a:t>
            </a:r>
            <a:r>
              <a:rPr lang="en-US" dirty="0"/>
              <a:t> </a:t>
            </a:r>
            <a:r>
              <a:rPr lang="en-US" dirty="0" err="1"/>
              <a:t>cathartica</a:t>
            </a:r>
            <a:r>
              <a:rPr lang="en-US" dirty="0"/>
              <a:t>), and Garlic Mustard (</a:t>
            </a:r>
            <a:r>
              <a:rPr lang="en-US" dirty="0" err="1"/>
              <a:t>Alliaria</a:t>
            </a:r>
            <a:r>
              <a:rPr lang="en-US" dirty="0"/>
              <a:t> </a:t>
            </a:r>
            <a:r>
              <a:rPr lang="en-US" dirty="0" err="1"/>
              <a:t>petiolata</a:t>
            </a:r>
            <a:r>
              <a:rPr lang="en-US" dirty="0"/>
              <a:t>). These species were found at nearly all the terrestrial sites and in high abundance (Tables 1‐16). Species that were found at more than half of the terrestrial sites and in moderately‐high abundance included: Common Reed (Phragmites </a:t>
            </a:r>
            <a:r>
              <a:rPr lang="en-US" dirty="0" err="1"/>
              <a:t>australis</a:t>
            </a:r>
            <a:r>
              <a:rPr lang="en-US" dirty="0"/>
              <a:t>), White Mulberry (</a:t>
            </a:r>
            <a:r>
              <a:rPr lang="en-US" dirty="0" err="1"/>
              <a:t>Morus</a:t>
            </a:r>
            <a:r>
              <a:rPr lang="en-US" dirty="0"/>
              <a:t> alba), and Multiflora Rose (Rosa multiflora). Species that were found at less than half the sites, but were moderately to highly abundant where they were found, included: Japanese Barberry (Berberis </a:t>
            </a:r>
            <a:r>
              <a:rPr lang="en-US" dirty="0" err="1"/>
              <a:t>thunbergii</a:t>
            </a:r>
            <a:r>
              <a:rPr lang="en-US" dirty="0"/>
              <a:t>), Norway Maple (Acer </a:t>
            </a:r>
            <a:r>
              <a:rPr lang="en-US" dirty="0" err="1"/>
              <a:t>platanoides</a:t>
            </a:r>
            <a:r>
              <a:rPr lang="en-US" dirty="0"/>
              <a:t>), and Japanese Knotweed (</a:t>
            </a:r>
            <a:r>
              <a:rPr lang="en-US" dirty="0" err="1"/>
              <a:t>Reynoutria</a:t>
            </a:r>
            <a:r>
              <a:rPr lang="en-US" dirty="0"/>
              <a:t> japonica). Rounding out the most commonly encountered include Autumn Olive (Elaeagnus </a:t>
            </a:r>
            <a:r>
              <a:rPr lang="en-US" dirty="0" err="1"/>
              <a:t>umbellata</a:t>
            </a:r>
            <a:r>
              <a:rPr lang="en-US" dirty="0"/>
              <a:t>) and </a:t>
            </a:r>
            <a:r>
              <a:rPr lang="en-US" dirty="0" err="1"/>
              <a:t>Mugwort</a:t>
            </a:r>
            <a:r>
              <a:rPr lang="en-US" dirty="0"/>
              <a:t> (Artemisia vulgaris var. vulgaris); these species were found at less than half the sites, but were moderately abundant where they occurred. Other species we encountered included Tree-of-Heaven (Ailanthus </a:t>
            </a:r>
            <a:r>
              <a:rPr lang="en-US" dirty="0" err="1"/>
              <a:t>altissima</a:t>
            </a:r>
            <a:r>
              <a:rPr lang="en-US" dirty="0"/>
              <a:t>), Greater Celandine (</a:t>
            </a:r>
            <a:r>
              <a:rPr lang="en-US" dirty="0" err="1"/>
              <a:t>Chelidonium</a:t>
            </a:r>
            <a:r>
              <a:rPr lang="en-US" dirty="0"/>
              <a:t> </a:t>
            </a:r>
            <a:r>
              <a:rPr lang="en-US" dirty="0" err="1"/>
              <a:t>majus</a:t>
            </a:r>
            <a:r>
              <a:rPr lang="en-US" dirty="0"/>
              <a:t>), and Colt’s Foot (</a:t>
            </a:r>
            <a:r>
              <a:rPr lang="en-US" dirty="0" err="1"/>
              <a:t>Tussilago</a:t>
            </a:r>
            <a:r>
              <a:rPr lang="en-US" dirty="0"/>
              <a:t> </a:t>
            </a:r>
            <a:r>
              <a:rPr lang="en-US" dirty="0" err="1"/>
              <a:t>farfara</a:t>
            </a:r>
            <a:r>
              <a:rPr lang="en-US" dirty="0"/>
              <a:t>).</a:t>
            </a:r>
          </a:p>
        </p:txBody>
      </p:sp>
      <p:sp>
        <p:nvSpPr>
          <p:cNvPr id="4" name="Slide Number Placeholder 3"/>
          <p:cNvSpPr>
            <a:spLocks noGrp="1"/>
          </p:cNvSpPr>
          <p:nvPr>
            <p:ph type="sldNum" sz="quarter" idx="10"/>
          </p:nvPr>
        </p:nvSpPr>
        <p:spPr/>
        <p:txBody>
          <a:bodyPr/>
          <a:lstStyle/>
          <a:p>
            <a:fld id="{5B57FAF2-1A70-4F1C-AB5C-6E956FC02DDD}" type="slidenum">
              <a:rPr lang="en-US" smtClean="0"/>
              <a:t>8</a:t>
            </a:fld>
            <a:endParaRPr lang="en-US"/>
          </a:p>
        </p:txBody>
      </p:sp>
    </p:spTree>
    <p:extLst>
      <p:ext uri="{BB962C8B-B14F-4D97-AF65-F5344CB8AC3E}">
        <p14:creationId xmlns:p14="http://schemas.microsoft.com/office/powerpoint/2010/main" val="2004399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widespread and abundant terrestrial invasive species encountered were: Oriental Bittersweet (</a:t>
            </a:r>
            <a:r>
              <a:rPr lang="en-US" dirty="0" err="1"/>
              <a:t>Celastrus</a:t>
            </a:r>
            <a:r>
              <a:rPr lang="en-US" dirty="0"/>
              <a:t> </a:t>
            </a:r>
            <a:r>
              <a:rPr lang="en-US" dirty="0" err="1"/>
              <a:t>orbiculatus</a:t>
            </a:r>
            <a:r>
              <a:rPr lang="en-US" dirty="0"/>
              <a:t>), Honeysuckle (Lonicera spp.), Common Buckthorn (</a:t>
            </a:r>
            <a:r>
              <a:rPr lang="en-US" dirty="0" err="1"/>
              <a:t>Rhamnus</a:t>
            </a:r>
            <a:r>
              <a:rPr lang="en-US" dirty="0"/>
              <a:t> </a:t>
            </a:r>
            <a:r>
              <a:rPr lang="en-US" dirty="0" err="1"/>
              <a:t>cathartica</a:t>
            </a:r>
            <a:r>
              <a:rPr lang="en-US" dirty="0"/>
              <a:t>), and Garlic Mustard (</a:t>
            </a:r>
            <a:r>
              <a:rPr lang="en-US" dirty="0" err="1"/>
              <a:t>Alliaria</a:t>
            </a:r>
            <a:r>
              <a:rPr lang="en-US" dirty="0"/>
              <a:t> </a:t>
            </a:r>
            <a:r>
              <a:rPr lang="en-US" dirty="0" err="1"/>
              <a:t>petiolata</a:t>
            </a:r>
            <a:r>
              <a:rPr lang="en-US" dirty="0"/>
              <a:t>). These species were found at nearly all the terrestrial sites and in high abundance (Tables 1‐16). Species that were found at more than half of the terrestrial sites and in moderately‐high abundance included: Common Reed (Phragmites </a:t>
            </a:r>
            <a:r>
              <a:rPr lang="en-US" dirty="0" err="1"/>
              <a:t>australis</a:t>
            </a:r>
            <a:r>
              <a:rPr lang="en-US" dirty="0"/>
              <a:t>), White Mulberry (</a:t>
            </a:r>
            <a:r>
              <a:rPr lang="en-US" dirty="0" err="1"/>
              <a:t>Morus</a:t>
            </a:r>
            <a:r>
              <a:rPr lang="en-US" dirty="0"/>
              <a:t> alba), and Multiflora Rose (Rosa multiflora). Species that were found at less than half the sites, but were moderately to highly abundant where they were found, included: Japanese Barberry (Berberis </a:t>
            </a:r>
            <a:r>
              <a:rPr lang="en-US" dirty="0" err="1"/>
              <a:t>thunbergii</a:t>
            </a:r>
            <a:r>
              <a:rPr lang="en-US" dirty="0"/>
              <a:t>), Norway Maple (Acer </a:t>
            </a:r>
            <a:r>
              <a:rPr lang="en-US" dirty="0" err="1"/>
              <a:t>platanoides</a:t>
            </a:r>
            <a:r>
              <a:rPr lang="en-US" dirty="0"/>
              <a:t>), and Japanese Knotweed (</a:t>
            </a:r>
            <a:r>
              <a:rPr lang="en-US" dirty="0" err="1"/>
              <a:t>Reynoutria</a:t>
            </a:r>
            <a:r>
              <a:rPr lang="en-US" dirty="0"/>
              <a:t> japonica). Rounding out the most commonly encountered include Autumn Olive (Elaeagnus </a:t>
            </a:r>
            <a:r>
              <a:rPr lang="en-US" dirty="0" err="1"/>
              <a:t>umbellata</a:t>
            </a:r>
            <a:r>
              <a:rPr lang="en-US" dirty="0"/>
              <a:t>) and </a:t>
            </a:r>
            <a:r>
              <a:rPr lang="en-US" dirty="0" err="1"/>
              <a:t>Mugwort</a:t>
            </a:r>
            <a:r>
              <a:rPr lang="en-US" dirty="0"/>
              <a:t> (Artemisia vulgaris var. vulgaris); these species were found at less than half the sites, but were moderately abundant where they occurred. Other species we encountered included Tree-of-Heaven (Ailanthus </a:t>
            </a:r>
            <a:r>
              <a:rPr lang="en-US" dirty="0" err="1"/>
              <a:t>altissima</a:t>
            </a:r>
            <a:r>
              <a:rPr lang="en-US" dirty="0"/>
              <a:t>), Greater Celandine (</a:t>
            </a:r>
            <a:r>
              <a:rPr lang="en-US" dirty="0" err="1"/>
              <a:t>Chelidonium</a:t>
            </a:r>
            <a:r>
              <a:rPr lang="en-US" dirty="0"/>
              <a:t> </a:t>
            </a:r>
            <a:r>
              <a:rPr lang="en-US" dirty="0" err="1"/>
              <a:t>majus</a:t>
            </a:r>
            <a:r>
              <a:rPr lang="en-US" dirty="0"/>
              <a:t>), and Colt’s Foot (</a:t>
            </a:r>
            <a:r>
              <a:rPr lang="en-US" dirty="0" err="1"/>
              <a:t>Tussilago</a:t>
            </a:r>
            <a:r>
              <a:rPr lang="en-US" dirty="0"/>
              <a:t> </a:t>
            </a:r>
            <a:r>
              <a:rPr lang="en-US" dirty="0" err="1"/>
              <a:t>farfara</a:t>
            </a:r>
            <a:r>
              <a:rPr lang="en-US" dirty="0"/>
              <a:t>).</a:t>
            </a:r>
          </a:p>
        </p:txBody>
      </p:sp>
      <p:sp>
        <p:nvSpPr>
          <p:cNvPr id="4" name="Slide Number Placeholder 3"/>
          <p:cNvSpPr>
            <a:spLocks noGrp="1"/>
          </p:cNvSpPr>
          <p:nvPr>
            <p:ph type="sldNum" sz="quarter" idx="10"/>
          </p:nvPr>
        </p:nvSpPr>
        <p:spPr/>
        <p:txBody>
          <a:bodyPr/>
          <a:lstStyle/>
          <a:p>
            <a:fld id="{5B57FAF2-1A70-4F1C-AB5C-6E956FC02DDD}" type="slidenum">
              <a:rPr lang="en-US" smtClean="0"/>
              <a:t>9</a:t>
            </a:fld>
            <a:endParaRPr lang="en-US"/>
          </a:p>
        </p:txBody>
      </p:sp>
    </p:spTree>
    <p:extLst>
      <p:ext uri="{BB962C8B-B14F-4D97-AF65-F5344CB8AC3E}">
        <p14:creationId xmlns:p14="http://schemas.microsoft.com/office/powerpoint/2010/main" val="3432308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2"/>
            <a:ext cx="8827957"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9DE20C-8935-4BFB-9752-6BE1B82BA9A5}" type="datetimeFigureOut">
              <a:rPr lang="en-US" smtClean="0">
                <a:solidFill>
                  <a:prstClr val="white">
                    <a:tint val="75000"/>
                    <a:alpha val="60000"/>
                  </a:prstClr>
                </a:solidFill>
              </a:rPr>
              <a:pPr/>
              <a:t>12/17/2019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27ED1B7-21F5-4552-88C5-4412E3A8614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43665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8" y="4800587"/>
            <a:ext cx="8827956"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solidFill>
                  <a:prstClr val="white">
                    <a:tint val="75000"/>
                    <a:alpha val="60000"/>
                  </a:prstClr>
                </a:solidFill>
              </a:rPr>
              <a:pPr/>
              <a:t>12/17/2019</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64070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solidFill>
                  <a:prstClr val="white">
                    <a:tint val="75000"/>
                    <a:alpha val="60000"/>
                  </a:prstClr>
                </a:solidFill>
              </a:rPr>
              <a:pPr/>
              <a:t>12/17/2019</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98942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5213" y="1447800"/>
            <a:ext cx="8001399"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903" y="3771174"/>
            <a:ext cx="7387752"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solidFill>
                  <a:prstClr val="white">
                    <a:tint val="75000"/>
                    <a:alpha val="60000"/>
                  </a:prstClr>
                </a:solidFill>
              </a:rPr>
              <a:pPr/>
              <a:t>12/17/2019</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white">
                    <a:tint val="75000"/>
                  </a:prstClr>
                </a:solidFill>
              </a:rPr>
              <a:pPr/>
              <a:t>‹#›</a:t>
            </a:fld>
            <a:endParaRPr lang="en-US" dirty="0">
              <a:solidFill>
                <a:prstClr val="white">
                  <a:tint val="75000"/>
                </a:prstClr>
              </a:solidFill>
            </a:endParaRPr>
          </a:p>
        </p:txBody>
      </p:sp>
      <p:sp>
        <p:nvSpPr>
          <p:cNvPr id="11" name="TextBox 10"/>
          <p:cNvSpPr txBox="1"/>
          <p:nvPr/>
        </p:nvSpPr>
        <p:spPr>
          <a:xfrm>
            <a:off x="898530" y="971253"/>
            <a:ext cx="80212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sz="12200" dirty="0">
                <a:solidFill>
                  <a:srgbClr val="F5A408"/>
                </a:solidFill>
              </a:rPr>
              <a:t>“</a:t>
            </a:r>
          </a:p>
        </p:txBody>
      </p:sp>
      <p:sp>
        <p:nvSpPr>
          <p:cNvPr id="13" name="TextBox 12"/>
          <p:cNvSpPr txBox="1"/>
          <p:nvPr/>
        </p:nvSpPr>
        <p:spPr>
          <a:xfrm>
            <a:off x="9332921" y="2613787"/>
            <a:ext cx="80212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sz="12200" dirty="0">
                <a:solidFill>
                  <a:srgbClr val="F5A408"/>
                </a:solidFill>
              </a:rPr>
              <a:t>”</a:t>
            </a:r>
          </a:p>
        </p:txBody>
      </p:sp>
    </p:spTree>
    <p:extLst>
      <p:ext uri="{BB962C8B-B14F-4D97-AF65-F5344CB8AC3E}">
        <p14:creationId xmlns:p14="http://schemas.microsoft.com/office/powerpoint/2010/main" val="23753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6" y="3124201"/>
            <a:ext cx="8827957"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solidFill>
                  <a:prstClr val="white">
                    <a:tint val="75000"/>
                    <a:alpha val="60000"/>
                  </a:prstClr>
                </a:solidFill>
              </a:rPr>
              <a:pPr/>
              <a:t>12/17/2019</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461153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3113" y="1981200"/>
            <a:ext cx="294763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633" y="2667000"/>
            <a:ext cx="2928112"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4116" y="2667000"/>
            <a:ext cx="294756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6556" y="2667000"/>
            <a:ext cx="2932877"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6DFF08F-DC6B-4601-B491-B0F83F6DD2DA}" type="datetimeFigureOut">
              <a:rPr lang="en-US" smtClean="0">
                <a:solidFill>
                  <a:prstClr val="white">
                    <a:tint val="75000"/>
                    <a:alpha val="60000"/>
                  </a:prstClr>
                </a:solidFill>
              </a:rPr>
              <a:pPr/>
              <a:t>12/17/2019</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19750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633" y="4827213"/>
            <a:ext cx="294081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9035" y="4827212"/>
            <a:ext cx="29351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6433" y="4827210"/>
            <a:ext cx="293676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6DFF08F-DC6B-4601-B491-B0F83F6DD2DA}" type="datetimeFigureOut">
              <a:rPr lang="en-US" smtClean="0">
                <a:solidFill>
                  <a:prstClr val="white">
                    <a:tint val="75000"/>
                    <a:alpha val="60000"/>
                  </a:prstClr>
                </a:solidFill>
              </a:rPr>
              <a:pPr/>
              <a:t>12/17/2019</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62911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9DE20C-8935-4BFB-9752-6BE1B82BA9A5}" type="datetimeFigureOut">
              <a:rPr lang="en-US" smtClean="0">
                <a:solidFill>
                  <a:prstClr val="white">
                    <a:tint val="75000"/>
                    <a:alpha val="60000"/>
                  </a:prstClr>
                </a:solidFill>
              </a:rPr>
              <a:pPr/>
              <a:t>12/17/2019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27ED1B7-21F5-4552-88C5-4412E3A8614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85932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7" y="430215"/>
            <a:ext cx="1753057"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9DE20C-8935-4BFB-9752-6BE1B82BA9A5}" type="datetimeFigureOut">
              <a:rPr lang="en-US" smtClean="0">
                <a:solidFill>
                  <a:prstClr val="white">
                    <a:tint val="75000"/>
                    <a:alpha val="60000"/>
                  </a:prstClr>
                </a:solidFill>
              </a:rPr>
              <a:pPr/>
              <a:t>12/17/2019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27ED1B7-21F5-4552-88C5-4412E3A8614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09902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9DE20C-8935-4BFB-9752-6BE1B82BA9A5}" type="datetimeFigureOut">
              <a:rPr lang="en-US" smtClean="0">
                <a:solidFill>
                  <a:prstClr val="white">
                    <a:tint val="75000"/>
                    <a:alpha val="60000"/>
                  </a:prstClr>
                </a:solidFill>
              </a:rPr>
              <a:pPr/>
              <a:t>12/17/2019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27ED1B7-21F5-4552-88C5-4412E3A8614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59925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8" y="2861735"/>
            <a:ext cx="8827956"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9DE20C-8935-4BFB-9752-6BE1B82BA9A5}" type="datetimeFigureOut">
              <a:rPr lang="en-US" smtClean="0">
                <a:solidFill>
                  <a:prstClr val="white">
                    <a:tint val="75000"/>
                    <a:alpha val="60000"/>
                  </a:prstClr>
                </a:solidFill>
              </a:rPr>
              <a:pPr/>
              <a:t>12/17/2019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27ED1B7-21F5-4552-88C5-4412E3A8614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05923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601" y="2060577"/>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9DE20C-8935-4BFB-9752-6BE1B82BA9A5}" type="datetimeFigureOut">
              <a:rPr lang="en-US" smtClean="0">
                <a:solidFill>
                  <a:prstClr val="white">
                    <a:tint val="75000"/>
                    <a:alpha val="60000"/>
                  </a:prstClr>
                </a:solidFill>
              </a:rPr>
              <a:pPr/>
              <a:t>12/17/2019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927ED1B7-21F5-4552-88C5-4412E3A8614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70544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600" y="1905000"/>
            <a:ext cx="439748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60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5969" y="1905000"/>
            <a:ext cx="439748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5969"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9DE20C-8935-4BFB-9752-6BE1B82BA9A5}" type="datetimeFigureOut">
              <a:rPr lang="en-US" smtClean="0">
                <a:solidFill>
                  <a:prstClr val="white">
                    <a:tint val="75000"/>
                    <a:alpha val="60000"/>
                  </a:prstClr>
                </a:solidFill>
              </a:rPr>
              <a:pPr/>
              <a:t>12/17/2019</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927ED1B7-21F5-4552-88C5-4412E3A8614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67690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E9DE20C-8935-4BFB-9752-6BE1B82BA9A5}" type="datetimeFigureOut">
              <a:rPr lang="en-US" smtClean="0">
                <a:solidFill>
                  <a:prstClr val="white">
                    <a:tint val="75000"/>
                    <a:alpha val="60000"/>
                  </a:prstClr>
                </a:solidFill>
              </a:rPr>
              <a:pPr/>
              <a:t>12/17/2019</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927ED1B7-21F5-4552-88C5-4412E3A8614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97750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E9DE20C-8935-4BFB-9752-6BE1B82BA9A5}" type="datetimeFigureOut">
              <a:rPr lang="en-US" smtClean="0">
                <a:solidFill>
                  <a:prstClr val="white">
                    <a:tint val="75000"/>
                    <a:alpha val="60000"/>
                  </a:prstClr>
                </a:solidFill>
              </a:rPr>
              <a:pPr/>
              <a:t>12/17/2019</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927ED1B7-21F5-4552-88C5-4412E3A8614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68464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5" y="1447800"/>
            <a:ext cx="3401949"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5863"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255" y="3129282"/>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E9DE20C-8935-4BFB-9752-6BE1B82BA9A5}" type="datetimeFigureOut">
              <a:rPr lang="en-US" smtClean="0">
                <a:solidFill>
                  <a:prstClr val="white">
                    <a:tint val="75000"/>
                    <a:alpha val="60000"/>
                  </a:prstClr>
                </a:solidFill>
              </a:rPr>
              <a:pPr/>
              <a:t>12/17/2019</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927ED1B7-21F5-4552-88C5-4412E3A8614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61140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51357" y="1143000"/>
            <a:ext cx="320123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9DE20C-8935-4BFB-9752-6BE1B82BA9A5}" type="datetimeFigureOut">
              <a:rPr lang="en-US" smtClean="0">
                <a:solidFill>
                  <a:prstClr val="white">
                    <a:tint val="75000"/>
                    <a:alpha val="60000"/>
                  </a:prstClr>
                </a:solidFill>
              </a:rPr>
              <a:pPr/>
              <a:t>12/17/2019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927ED1B7-21F5-4552-88C5-4412E3A8614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15776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solidFill>
                  <a:prstClr val="white">
                    <a:tint val="75000"/>
                    <a:alpha val="60000"/>
                  </a:prstClr>
                </a:solidFill>
              </a:rPr>
              <a:pPr/>
              <a:t>12/17/2019</a:t>
            </a:fld>
            <a:endParaRPr lang="en-US" dirty="0">
              <a:solidFill>
                <a:prstClr val="white">
                  <a:tint val="75000"/>
                  <a:alpha val="60000"/>
                </a:prstClr>
              </a:solidFill>
            </a:endParaRPr>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solidFill>
                <a:prstClr val="white">
                  <a:tint val="75000"/>
                  <a:alpha val="60000"/>
                </a:prstClr>
              </a:solidFill>
            </a:endParaRPr>
          </a:p>
        </p:txBody>
      </p:sp>
      <p:sp>
        <p:nvSpPr>
          <p:cNvPr id="6" name="Slide Number Placeholder 5"/>
          <p:cNvSpPr>
            <a:spLocks noGrp="1"/>
          </p:cNvSpPr>
          <p:nvPr>
            <p:ph type="sldNum" sz="quarter" idx="4"/>
          </p:nvPr>
        </p:nvSpPr>
        <p:spPr>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1544824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useBgFill="1">
        <p:nvSpPr>
          <p:cNvPr id="6" name="Rectangle 5"/>
          <p:cNvSpPr/>
          <p:nvPr/>
        </p:nvSpPr>
        <p:spPr>
          <a:xfrm>
            <a:off x="9220200" y="0"/>
            <a:ext cx="762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panose="020B0502020202020204"/>
            </a:endParaRPr>
          </a:p>
        </p:txBody>
      </p:sp>
      <p:sp>
        <p:nvSpPr>
          <p:cNvPr id="105479" name="Rectangle 7"/>
          <p:cNvSpPr>
            <a:spLocks noGrp="1" noChangeArrowheads="1"/>
          </p:cNvSpPr>
          <p:nvPr>
            <p:ph type="title"/>
          </p:nvPr>
        </p:nvSpPr>
        <p:spPr>
          <a:xfrm>
            <a:off x="646280" y="452717"/>
            <a:ext cx="10818889" cy="1762945"/>
          </a:xfrm>
        </p:spPr>
        <p:txBody>
          <a:bodyPr/>
          <a:lstStyle/>
          <a:p>
            <a:pPr algn="ctr" eaLnBrk="1" hangingPunct="1"/>
            <a:r>
              <a:rPr lang="en-US" sz="4000" dirty="0">
                <a:solidFill>
                  <a:srgbClr val="FFC000"/>
                </a:solidFill>
              </a:rPr>
              <a:t>Identifying Priority Invasive Species Conservation Efforts in the Town of </a:t>
            </a:r>
            <a:r>
              <a:rPr lang="en-US" sz="4000" dirty="0" err="1">
                <a:solidFill>
                  <a:srgbClr val="FFC000"/>
                </a:solidFill>
              </a:rPr>
              <a:t>Colonie</a:t>
            </a:r>
            <a:endParaRPr lang="en-US" sz="4000" dirty="0">
              <a:solidFill>
                <a:srgbClr val="FFC000"/>
              </a:solidFill>
            </a:endParaRPr>
          </a:p>
        </p:txBody>
      </p:sp>
      <p:sp useBgFill="1">
        <p:nvSpPr>
          <p:cNvPr id="7" name="Rectangle 6"/>
          <p:cNvSpPr/>
          <p:nvPr/>
        </p:nvSpPr>
        <p:spPr>
          <a:xfrm>
            <a:off x="10263554" y="0"/>
            <a:ext cx="1008184"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p:nvPicPr>
        <p:blipFill>
          <a:blip r:embed="rId3"/>
          <a:stretch>
            <a:fillRect/>
          </a:stretch>
        </p:blipFill>
        <p:spPr>
          <a:xfrm>
            <a:off x="3612421" y="2073238"/>
            <a:ext cx="5017907" cy="4682044"/>
          </a:xfrm>
          <a:prstGeom prst="rect">
            <a:avLst/>
          </a:prstGeom>
        </p:spPr>
      </p:pic>
      <p:pic>
        <p:nvPicPr>
          <p:cNvPr id="5" name="Picture 4"/>
          <p:cNvPicPr>
            <a:picLocks noChangeAspect="1"/>
          </p:cNvPicPr>
          <p:nvPr/>
        </p:nvPicPr>
        <p:blipFill>
          <a:blip r:embed="rId4"/>
          <a:stretch>
            <a:fillRect/>
          </a:stretch>
        </p:blipFill>
        <p:spPr>
          <a:xfrm>
            <a:off x="-183710" y="1992327"/>
            <a:ext cx="3524608" cy="2421933"/>
          </a:xfrm>
          <a:prstGeom prst="rect">
            <a:avLst/>
          </a:prstGeom>
        </p:spPr>
      </p:pic>
      <p:pic>
        <p:nvPicPr>
          <p:cNvPr id="12" name="Picture 11"/>
          <p:cNvPicPr>
            <a:picLocks noChangeAspect="1"/>
          </p:cNvPicPr>
          <p:nvPr/>
        </p:nvPicPr>
        <p:blipFill>
          <a:blip r:embed="rId5"/>
          <a:stretch>
            <a:fillRect/>
          </a:stretch>
        </p:blipFill>
        <p:spPr>
          <a:xfrm>
            <a:off x="-1" y="5978677"/>
            <a:ext cx="3346315" cy="879323"/>
          </a:xfrm>
          <a:prstGeom prst="rect">
            <a:avLst/>
          </a:prstGeom>
        </p:spPr>
      </p:pic>
      <p:pic>
        <p:nvPicPr>
          <p:cNvPr id="13" name="Picture 12"/>
          <p:cNvPicPr>
            <a:picLocks noChangeAspect="1"/>
          </p:cNvPicPr>
          <p:nvPr/>
        </p:nvPicPr>
        <p:blipFill>
          <a:blip r:embed="rId6"/>
          <a:stretch>
            <a:fillRect/>
          </a:stretch>
        </p:blipFill>
        <p:spPr>
          <a:xfrm>
            <a:off x="8901851" y="4589358"/>
            <a:ext cx="3536895" cy="2507436"/>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73119" y="2073238"/>
            <a:ext cx="2718881" cy="1808704"/>
          </a:xfrm>
          <a:prstGeom prst="rect">
            <a:avLst/>
          </a:prstGeom>
        </p:spPr>
      </p:pic>
    </p:spTree>
    <p:extLst>
      <p:ext uri="{BB962C8B-B14F-4D97-AF65-F5344CB8AC3E}">
        <p14:creationId xmlns:p14="http://schemas.microsoft.com/office/powerpoint/2010/main" val="20024995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p:nvPr/>
        </p:nvSpPr>
        <p:spPr>
          <a:xfrm>
            <a:off x="10263554" y="0"/>
            <a:ext cx="1008184"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2138547" y="842682"/>
            <a:ext cx="9876905" cy="60425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4C29F2FA-075F-4F76-9F71-D95728620155}"/>
              </a:ext>
            </a:extLst>
          </p:cNvPr>
          <p:cNvSpPr>
            <a:spLocks noGrp="1"/>
          </p:cNvSpPr>
          <p:nvPr>
            <p:ph type="title"/>
          </p:nvPr>
        </p:nvSpPr>
        <p:spPr>
          <a:xfrm>
            <a:off x="646280" y="452718"/>
            <a:ext cx="9407173" cy="1400530"/>
          </a:xfrm>
        </p:spPr>
        <p:txBody>
          <a:bodyPr/>
          <a:lstStyle/>
          <a:p>
            <a:r>
              <a:rPr lang="en-US" dirty="0"/>
              <a:t>2019</a:t>
            </a:r>
          </a:p>
        </p:txBody>
      </p:sp>
      <p:pic>
        <p:nvPicPr>
          <p:cNvPr id="2" name="Picture 1">
            <a:extLst>
              <a:ext uri="{FF2B5EF4-FFF2-40B4-BE49-F238E27FC236}">
                <a16:creationId xmlns:a16="http://schemas.microsoft.com/office/drawing/2014/main" id="{76D9ED53-2634-48D1-8220-42A15A238A16}"/>
              </a:ext>
            </a:extLst>
          </p:cNvPr>
          <p:cNvPicPr>
            <a:picLocks noChangeAspect="1"/>
          </p:cNvPicPr>
          <p:nvPr/>
        </p:nvPicPr>
        <p:blipFill>
          <a:blip r:embed="rId3"/>
          <a:stretch>
            <a:fillRect/>
          </a:stretch>
        </p:blipFill>
        <p:spPr>
          <a:xfrm>
            <a:off x="2664822" y="1290918"/>
            <a:ext cx="9035635" cy="5193817"/>
          </a:xfrm>
          <a:prstGeom prst="rect">
            <a:avLst/>
          </a:prstGeom>
        </p:spPr>
      </p:pic>
      <p:pic>
        <p:nvPicPr>
          <p:cNvPr id="3" name="Picture 2">
            <a:extLst>
              <a:ext uri="{FF2B5EF4-FFF2-40B4-BE49-F238E27FC236}">
                <a16:creationId xmlns:a16="http://schemas.microsoft.com/office/drawing/2014/main" id="{1A3571E3-E77C-4704-8CA2-B7141D3AAE76}"/>
              </a:ext>
            </a:extLst>
          </p:cNvPr>
          <p:cNvPicPr>
            <a:picLocks noChangeAspect="1"/>
          </p:cNvPicPr>
          <p:nvPr/>
        </p:nvPicPr>
        <p:blipFill>
          <a:blip r:embed="rId4"/>
          <a:stretch>
            <a:fillRect/>
          </a:stretch>
        </p:blipFill>
        <p:spPr>
          <a:xfrm>
            <a:off x="2449730" y="2386012"/>
            <a:ext cx="215092" cy="219075"/>
          </a:xfrm>
          <a:prstGeom prst="rect">
            <a:avLst/>
          </a:prstGeom>
        </p:spPr>
      </p:pic>
      <p:pic>
        <p:nvPicPr>
          <p:cNvPr id="4" name="Picture 3">
            <a:extLst>
              <a:ext uri="{FF2B5EF4-FFF2-40B4-BE49-F238E27FC236}">
                <a16:creationId xmlns:a16="http://schemas.microsoft.com/office/drawing/2014/main" id="{84114A23-D670-47CC-BD13-DECE98085FD1}"/>
              </a:ext>
            </a:extLst>
          </p:cNvPr>
          <p:cNvPicPr>
            <a:picLocks noChangeAspect="1"/>
          </p:cNvPicPr>
          <p:nvPr/>
        </p:nvPicPr>
        <p:blipFill>
          <a:blip r:embed="rId5"/>
          <a:stretch>
            <a:fillRect/>
          </a:stretch>
        </p:blipFill>
        <p:spPr>
          <a:xfrm>
            <a:off x="2449730" y="2995051"/>
            <a:ext cx="213378" cy="219475"/>
          </a:xfrm>
          <a:prstGeom prst="rect">
            <a:avLst/>
          </a:prstGeom>
        </p:spPr>
      </p:pic>
      <p:pic>
        <p:nvPicPr>
          <p:cNvPr id="6" name="Picture 5">
            <a:extLst>
              <a:ext uri="{FF2B5EF4-FFF2-40B4-BE49-F238E27FC236}">
                <a16:creationId xmlns:a16="http://schemas.microsoft.com/office/drawing/2014/main" id="{56782642-3CE3-4AD6-BD5D-DEFC175BD7F1}"/>
              </a:ext>
            </a:extLst>
          </p:cNvPr>
          <p:cNvPicPr>
            <a:picLocks noChangeAspect="1"/>
          </p:cNvPicPr>
          <p:nvPr/>
        </p:nvPicPr>
        <p:blipFill>
          <a:blip r:embed="rId5"/>
          <a:stretch>
            <a:fillRect/>
          </a:stretch>
        </p:blipFill>
        <p:spPr>
          <a:xfrm>
            <a:off x="2449730" y="3604490"/>
            <a:ext cx="213378" cy="219475"/>
          </a:xfrm>
          <a:prstGeom prst="rect">
            <a:avLst/>
          </a:prstGeom>
        </p:spPr>
      </p:pic>
      <p:pic>
        <p:nvPicPr>
          <p:cNvPr id="7" name="Picture 6">
            <a:extLst>
              <a:ext uri="{FF2B5EF4-FFF2-40B4-BE49-F238E27FC236}">
                <a16:creationId xmlns:a16="http://schemas.microsoft.com/office/drawing/2014/main" id="{9A649FEF-E7A8-47D1-8F4C-264DC1865A03}"/>
              </a:ext>
            </a:extLst>
          </p:cNvPr>
          <p:cNvPicPr>
            <a:picLocks noChangeAspect="1"/>
          </p:cNvPicPr>
          <p:nvPr/>
        </p:nvPicPr>
        <p:blipFill>
          <a:blip r:embed="rId5"/>
          <a:stretch>
            <a:fillRect/>
          </a:stretch>
        </p:blipFill>
        <p:spPr>
          <a:xfrm>
            <a:off x="2449730" y="4259515"/>
            <a:ext cx="213378" cy="219475"/>
          </a:xfrm>
          <a:prstGeom prst="rect">
            <a:avLst/>
          </a:prstGeom>
        </p:spPr>
      </p:pic>
      <p:pic>
        <p:nvPicPr>
          <p:cNvPr id="8" name="Picture 7">
            <a:extLst>
              <a:ext uri="{FF2B5EF4-FFF2-40B4-BE49-F238E27FC236}">
                <a16:creationId xmlns:a16="http://schemas.microsoft.com/office/drawing/2014/main" id="{52B8947A-E8C8-4906-BBAD-94C1AECE70C9}"/>
              </a:ext>
            </a:extLst>
          </p:cNvPr>
          <p:cNvPicPr>
            <a:picLocks noChangeAspect="1"/>
          </p:cNvPicPr>
          <p:nvPr/>
        </p:nvPicPr>
        <p:blipFill>
          <a:blip r:embed="rId5"/>
          <a:stretch>
            <a:fillRect/>
          </a:stretch>
        </p:blipFill>
        <p:spPr>
          <a:xfrm>
            <a:off x="2449730" y="4840126"/>
            <a:ext cx="213378" cy="219475"/>
          </a:xfrm>
          <a:prstGeom prst="rect">
            <a:avLst/>
          </a:prstGeom>
        </p:spPr>
      </p:pic>
      <p:pic>
        <p:nvPicPr>
          <p:cNvPr id="10" name="Picture 9">
            <a:extLst>
              <a:ext uri="{FF2B5EF4-FFF2-40B4-BE49-F238E27FC236}">
                <a16:creationId xmlns:a16="http://schemas.microsoft.com/office/drawing/2014/main" id="{FDD3AABF-761E-4EC7-94C9-1C2154781658}"/>
              </a:ext>
            </a:extLst>
          </p:cNvPr>
          <p:cNvPicPr>
            <a:picLocks noChangeAspect="1"/>
          </p:cNvPicPr>
          <p:nvPr/>
        </p:nvPicPr>
        <p:blipFill>
          <a:blip r:embed="rId5"/>
          <a:stretch>
            <a:fillRect/>
          </a:stretch>
        </p:blipFill>
        <p:spPr>
          <a:xfrm>
            <a:off x="2449730" y="1891427"/>
            <a:ext cx="213378" cy="219475"/>
          </a:xfrm>
          <a:prstGeom prst="rect">
            <a:avLst/>
          </a:prstGeom>
        </p:spPr>
      </p:pic>
      <p:pic>
        <p:nvPicPr>
          <p:cNvPr id="11" name="Picture 10">
            <a:extLst>
              <a:ext uri="{FF2B5EF4-FFF2-40B4-BE49-F238E27FC236}">
                <a16:creationId xmlns:a16="http://schemas.microsoft.com/office/drawing/2014/main" id="{20E86D90-1EC9-47F4-AC58-8850E0DBD18E}"/>
              </a:ext>
            </a:extLst>
          </p:cNvPr>
          <p:cNvPicPr>
            <a:picLocks noChangeAspect="1"/>
          </p:cNvPicPr>
          <p:nvPr/>
        </p:nvPicPr>
        <p:blipFill>
          <a:blip r:embed="rId5"/>
          <a:stretch>
            <a:fillRect/>
          </a:stretch>
        </p:blipFill>
        <p:spPr>
          <a:xfrm>
            <a:off x="2449730" y="5023822"/>
            <a:ext cx="213378" cy="219475"/>
          </a:xfrm>
          <a:prstGeom prst="rect">
            <a:avLst/>
          </a:prstGeom>
        </p:spPr>
      </p:pic>
      <p:pic>
        <p:nvPicPr>
          <p:cNvPr id="12" name="Picture 11">
            <a:extLst>
              <a:ext uri="{FF2B5EF4-FFF2-40B4-BE49-F238E27FC236}">
                <a16:creationId xmlns:a16="http://schemas.microsoft.com/office/drawing/2014/main" id="{31BA6A96-4F13-43DF-BC58-C8A14D828402}"/>
              </a:ext>
            </a:extLst>
          </p:cNvPr>
          <p:cNvPicPr>
            <a:picLocks noChangeAspect="1"/>
          </p:cNvPicPr>
          <p:nvPr/>
        </p:nvPicPr>
        <p:blipFill>
          <a:blip r:embed="rId6"/>
          <a:stretch>
            <a:fillRect/>
          </a:stretch>
        </p:blipFill>
        <p:spPr>
          <a:xfrm>
            <a:off x="2449730" y="4571171"/>
            <a:ext cx="212231" cy="216161"/>
          </a:xfrm>
          <a:prstGeom prst="rect">
            <a:avLst/>
          </a:prstGeom>
        </p:spPr>
      </p:pic>
      <p:pic>
        <p:nvPicPr>
          <p:cNvPr id="13" name="Picture 12">
            <a:extLst>
              <a:ext uri="{FF2B5EF4-FFF2-40B4-BE49-F238E27FC236}">
                <a16:creationId xmlns:a16="http://schemas.microsoft.com/office/drawing/2014/main" id="{F74F0740-BAA8-4D04-BCC0-0FFD70F848E4}"/>
              </a:ext>
            </a:extLst>
          </p:cNvPr>
          <p:cNvPicPr>
            <a:picLocks noChangeAspect="1"/>
          </p:cNvPicPr>
          <p:nvPr/>
        </p:nvPicPr>
        <p:blipFill>
          <a:blip r:embed="rId7"/>
          <a:stretch>
            <a:fillRect/>
          </a:stretch>
        </p:blipFill>
        <p:spPr>
          <a:xfrm>
            <a:off x="2449730" y="2575405"/>
            <a:ext cx="213378" cy="213378"/>
          </a:xfrm>
          <a:prstGeom prst="rect">
            <a:avLst/>
          </a:prstGeom>
        </p:spPr>
      </p:pic>
      <p:pic>
        <p:nvPicPr>
          <p:cNvPr id="15" name="Picture 14">
            <a:extLst>
              <a:ext uri="{FF2B5EF4-FFF2-40B4-BE49-F238E27FC236}">
                <a16:creationId xmlns:a16="http://schemas.microsoft.com/office/drawing/2014/main" id="{FEFE150F-2BA9-43F2-B7F6-6E3B5FD63A57}"/>
              </a:ext>
            </a:extLst>
          </p:cNvPr>
          <p:cNvPicPr>
            <a:picLocks noChangeAspect="1"/>
          </p:cNvPicPr>
          <p:nvPr/>
        </p:nvPicPr>
        <p:blipFill>
          <a:blip r:embed="rId7"/>
          <a:stretch>
            <a:fillRect/>
          </a:stretch>
        </p:blipFill>
        <p:spPr>
          <a:xfrm>
            <a:off x="2448583" y="5478155"/>
            <a:ext cx="213378" cy="213378"/>
          </a:xfrm>
          <a:prstGeom prst="rect">
            <a:avLst/>
          </a:prstGeom>
        </p:spPr>
      </p:pic>
      <p:sp>
        <p:nvSpPr>
          <p:cNvPr id="16" name="Arrow: Right 15">
            <a:extLst>
              <a:ext uri="{FF2B5EF4-FFF2-40B4-BE49-F238E27FC236}">
                <a16:creationId xmlns:a16="http://schemas.microsoft.com/office/drawing/2014/main" id="{0A8FED7D-1AC5-49E9-986C-5590E40C0DF6}"/>
              </a:ext>
            </a:extLst>
          </p:cNvPr>
          <p:cNvSpPr/>
          <p:nvPr/>
        </p:nvSpPr>
        <p:spPr>
          <a:xfrm>
            <a:off x="2349827" y="4033787"/>
            <a:ext cx="280988" cy="830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64BE834-FB20-4BB2-8035-F975B3C1D3CE}"/>
              </a:ext>
            </a:extLst>
          </p:cNvPr>
          <p:cNvPicPr>
            <a:picLocks noChangeAspect="1"/>
          </p:cNvPicPr>
          <p:nvPr/>
        </p:nvPicPr>
        <p:blipFill>
          <a:blip r:embed="rId8"/>
          <a:stretch>
            <a:fillRect/>
          </a:stretch>
        </p:blipFill>
        <p:spPr>
          <a:xfrm>
            <a:off x="2334892" y="3845236"/>
            <a:ext cx="304826" cy="134124"/>
          </a:xfrm>
          <a:prstGeom prst="rect">
            <a:avLst/>
          </a:prstGeom>
        </p:spPr>
      </p:pic>
      <p:pic>
        <p:nvPicPr>
          <p:cNvPr id="19" name="Picture 18">
            <a:extLst>
              <a:ext uri="{FF2B5EF4-FFF2-40B4-BE49-F238E27FC236}">
                <a16:creationId xmlns:a16="http://schemas.microsoft.com/office/drawing/2014/main" id="{F4ACFAB4-F8BA-427F-91E2-066A5CE6D711}"/>
              </a:ext>
            </a:extLst>
          </p:cNvPr>
          <p:cNvPicPr>
            <a:picLocks noChangeAspect="1"/>
          </p:cNvPicPr>
          <p:nvPr/>
        </p:nvPicPr>
        <p:blipFill>
          <a:blip r:embed="rId8"/>
          <a:stretch>
            <a:fillRect/>
          </a:stretch>
        </p:blipFill>
        <p:spPr>
          <a:xfrm>
            <a:off x="2309787" y="4785677"/>
            <a:ext cx="304826" cy="134124"/>
          </a:xfrm>
          <a:prstGeom prst="rect">
            <a:avLst/>
          </a:prstGeom>
        </p:spPr>
      </p:pic>
    </p:spTree>
    <p:extLst>
      <p:ext uri="{BB962C8B-B14F-4D97-AF65-F5344CB8AC3E}">
        <p14:creationId xmlns:p14="http://schemas.microsoft.com/office/powerpoint/2010/main" val="1940094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p:nvPr/>
        </p:nvSpPr>
        <p:spPr>
          <a:xfrm>
            <a:off x="10263554" y="0"/>
            <a:ext cx="1008184"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2138547" y="842682"/>
            <a:ext cx="9876905" cy="60425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4C29F2FA-075F-4F76-9F71-D95728620155}"/>
              </a:ext>
            </a:extLst>
          </p:cNvPr>
          <p:cNvSpPr>
            <a:spLocks noGrp="1"/>
          </p:cNvSpPr>
          <p:nvPr>
            <p:ph type="title"/>
          </p:nvPr>
        </p:nvSpPr>
        <p:spPr>
          <a:xfrm>
            <a:off x="646280" y="452718"/>
            <a:ext cx="9407173" cy="1400530"/>
          </a:xfrm>
        </p:spPr>
        <p:txBody>
          <a:bodyPr/>
          <a:lstStyle/>
          <a:p>
            <a:r>
              <a:rPr lang="en-US" dirty="0"/>
              <a:t>2019</a:t>
            </a:r>
          </a:p>
        </p:txBody>
      </p:sp>
      <p:pic>
        <p:nvPicPr>
          <p:cNvPr id="2" name="Picture 1">
            <a:extLst>
              <a:ext uri="{FF2B5EF4-FFF2-40B4-BE49-F238E27FC236}">
                <a16:creationId xmlns:a16="http://schemas.microsoft.com/office/drawing/2014/main" id="{76D9ED53-2634-48D1-8220-42A15A238A16}"/>
              </a:ext>
            </a:extLst>
          </p:cNvPr>
          <p:cNvPicPr>
            <a:picLocks noChangeAspect="1"/>
          </p:cNvPicPr>
          <p:nvPr/>
        </p:nvPicPr>
        <p:blipFill>
          <a:blip r:embed="rId3"/>
          <a:stretch>
            <a:fillRect/>
          </a:stretch>
        </p:blipFill>
        <p:spPr>
          <a:xfrm>
            <a:off x="2664822" y="1290918"/>
            <a:ext cx="9035635" cy="5193817"/>
          </a:xfrm>
          <a:prstGeom prst="rect">
            <a:avLst/>
          </a:prstGeom>
        </p:spPr>
      </p:pic>
      <p:pic>
        <p:nvPicPr>
          <p:cNvPr id="3" name="Picture 2">
            <a:extLst>
              <a:ext uri="{FF2B5EF4-FFF2-40B4-BE49-F238E27FC236}">
                <a16:creationId xmlns:a16="http://schemas.microsoft.com/office/drawing/2014/main" id="{1A3571E3-E77C-4704-8CA2-B7141D3AAE76}"/>
              </a:ext>
            </a:extLst>
          </p:cNvPr>
          <p:cNvPicPr>
            <a:picLocks noChangeAspect="1"/>
          </p:cNvPicPr>
          <p:nvPr/>
        </p:nvPicPr>
        <p:blipFill>
          <a:blip r:embed="rId4"/>
          <a:stretch>
            <a:fillRect/>
          </a:stretch>
        </p:blipFill>
        <p:spPr>
          <a:xfrm>
            <a:off x="2449730" y="2386012"/>
            <a:ext cx="215092" cy="219075"/>
          </a:xfrm>
          <a:prstGeom prst="rect">
            <a:avLst/>
          </a:prstGeom>
        </p:spPr>
      </p:pic>
      <p:pic>
        <p:nvPicPr>
          <p:cNvPr id="4" name="Picture 3">
            <a:extLst>
              <a:ext uri="{FF2B5EF4-FFF2-40B4-BE49-F238E27FC236}">
                <a16:creationId xmlns:a16="http://schemas.microsoft.com/office/drawing/2014/main" id="{84114A23-D670-47CC-BD13-DECE98085FD1}"/>
              </a:ext>
            </a:extLst>
          </p:cNvPr>
          <p:cNvPicPr>
            <a:picLocks noChangeAspect="1"/>
          </p:cNvPicPr>
          <p:nvPr/>
        </p:nvPicPr>
        <p:blipFill>
          <a:blip r:embed="rId5"/>
          <a:stretch>
            <a:fillRect/>
          </a:stretch>
        </p:blipFill>
        <p:spPr>
          <a:xfrm>
            <a:off x="2449730" y="2995051"/>
            <a:ext cx="213378" cy="219475"/>
          </a:xfrm>
          <a:prstGeom prst="rect">
            <a:avLst/>
          </a:prstGeom>
        </p:spPr>
      </p:pic>
      <p:pic>
        <p:nvPicPr>
          <p:cNvPr id="6" name="Picture 5">
            <a:extLst>
              <a:ext uri="{FF2B5EF4-FFF2-40B4-BE49-F238E27FC236}">
                <a16:creationId xmlns:a16="http://schemas.microsoft.com/office/drawing/2014/main" id="{56782642-3CE3-4AD6-BD5D-DEFC175BD7F1}"/>
              </a:ext>
            </a:extLst>
          </p:cNvPr>
          <p:cNvPicPr>
            <a:picLocks noChangeAspect="1"/>
          </p:cNvPicPr>
          <p:nvPr/>
        </p:nvPicPr>
        <p:blipFill>
          <a:blip r:embed="rId5"/>
          <a:stretch>
            <a:fillRect/>
          </a:stretch>
        </p:blipFill>
        <p:spPr>
          <a:xfrm>
            <a:off x="2449730" y="3604490"/>
            <a:ext cx="213378" cy="219475"/>
          </a:xfrm>
          <a:prstGeom prst="rect">
            <a:avLst/>
          </a:prstGeom>
        </p:spPr>
      </p:pic>
      <p:pic>
        <p:nvPicPr>
          <p:cNvPr id="7" name="Picture 6">
            <a:extLst>
              <a:ext uri="{FF2B5EF4-FFF2-40B4-BE49-F238E27FC236}">
                <a16:creationId xmlns:a16="http://schemas.microsoft.com/office/drawing/2014/main" id="{9A649FEF-E7A8-47D1-8F4C-264DC1865A03}"/>
              </a:ext>
            </a:extLst>
          </p:cNvPr>
          <p:cNvPicPr>
            <a:picLocks noChangeAspect="1"/>
          </p:cNvPicPr>
          <p:nvPr/>
        </p:nvPicPr>
        <p:blipFill>
          <a:blip r:embed="rId5"/>
          <a:stretch>
            <a:fillRect/>
          </a:stretch>
        </p:blipFill>
        <p:spPr>
          <a:xfrm>
            <a:off x="2449730" y="4259515"/>
            <a:ext cx="213378" cy="219475"/>
          </a:xfrm>
          <a:prstGeom prst="rect">
            <a:avLst/>
          </a:prstGeom>
        </p:spPr>
      </p:pic>
      <p:pic>
        <p:nvPicPr>
          <p:cNvPr id="8" name="Picture 7">
            <a:extLst>
              <a:ext uri="{FF2B5EF4-FFF2-40B4-BE49-F238E27FC236}">
                <a16:creationId xmlns:a16="http://schemas.microsoft.com/office/drawing/2014/main" id="{52B8947A-E8C8-4906-BBAD-94C1AECE70C9}"/>
              </a:ext>
            </a:extLst>
          </p:cNvPr>
          <p:cNvPicPr>
            <a:picLocks noChangeAspect="1"/>
          </p:cNvPicPr>
          <p:nvPr/>
        </p:nvPicPr>
        <p:blipFill>
          <a:blip r:embed="rId5"/>
          <a:stretch>
            <a:fillRect/>
          </a:stretch>
        </p:blipFill>
        <p:spPr>
          <a:xfrm>
            <a:off x="2449730" y="4840126"/>
            <a:ext cx="213378" cy="219475"/>
          </a:xfrm>
          <a:prstGeom prst="rect">
            <a:avLst/>
          </a:prstGeom>
        </p:spPr>
      </p:pic>
      <p:pic>
        <p:nvPicPr>
          <p:cNvPr id="10" name="Picture 9">
            <a:extLst>
              <a:ext uri="{FF2B5EF4-FFF2-40B4-BE49-F238E27FC236}">
                <a16:creationId xmlns:a16="http://schemas.microsoft.com/office/drawing/2014/main" id="{FDD3AABF-761E-4EC7-94C9-1C2154781658}"/>
              </a:ext>
            </a:extLst>
          </p:cNvPr>
          <p:cNvPicPr>
            <a:picLocks noChangeAspect="1"/>
          </p:cNvPicPr>
          <p:nvPr/>
        </p:nvPicPr>
        <p:blipFill>
          <a:blip r:embed="rId5"/>
          <a:stretch>
            <a:fillRect/>
          </a:stretch>
        </p:blipFill>
        <p:spPr>
          <a:xfrm>
            <a:off x="2449730" y="1891427"/>
            <a:ext cx="213378" cy="219475"/>
          </a:xfrm>
          <a:prstGeom prst="rect">
            <a:avLst/>
          </a:prstGeom>
        </p:spPr>
      </p:pic>
      <p:pic>
        <p:nvPicPr>
          <p:cNvPr id="11" name="Picture 10">
            <a:extLst>
              <a:ext uri="{FF2B5EF4-FFF2-40B4-BE49-F238E27FC236}">
                <a16:creationId xmlns:a16="http://schemas.microsoft.com/office/drawing/2014/main" id="{20E86D90-1EC9-47F4-AC58-8850E0DBD18E}"/>
              </a:ext>
            </a:extLst>
          </p:cNvPr>
          <p:cNvPicPr>
            <a:picLocks noChangeAspect="1"/>
          </p:cNvPicPr>
          <p:nvPr/>
        </p:nvPicPr>
        <p:blipFill>
          <a:blip r:embed="rId5"/>
          <a:stretch>
            <a:fillRect/>
          </a:stretch>
        </p:blipFill>
        <p:spPr>
          <a:xfrm>
            <a:off x="2449730" y="5023822"/>
            <a:ext cx="213378" cy="219475"/>
          </a:xfrm>
          <a:prstGeom prst="rect">
            <a:avLst/>
          </a:prstGeom>
        </p:spPr>
      </p:pic>
      <p:pic>
        <p:nvPicPr>
          <p:cNvPr id="12" name="Picture 11">
            <a:extLst>
              <a:ext uri="{FF2B5EF4-FFF2-40B4-BE49-F238E27FC236}">
                <a16:creationId xmlns:a16="http://schemas.microsoft.com/office/drawing/2014/main" id="{31BA6A96-4F13-43DF-BC58-C8A14D828402}"/>
              </a:ext>
            </a:extLst>
          </p:cNvPr>
          <p:cNvPicPr>
            <a:picLocks noChangeAspect="1"/>
          </p:cNvPicPr>
          <p:nvPr/>
        </p:nvPicPr>
        <p:blipFill>
          <a:blip r:embed="rId6"/>
          <a:stretch>
            <a:fillRect/>
          </a:stretch>
        </p:blipFill>
        <p:spPr>
          <a:xfrm>
            <a:off x="2449730" y="4571171"/>
            <a:ext cx="212231" cy="216161"/>
          </a:xfrm>
          <a:prstGeom prst="rect">
            <a:avLst/>
          </a:prstGeom>
        </p:spPr>
      </p:pic>
      <p:pic>
        <p:nvPicPr>
          <p:cNvPr id="13" name="Picture 12">
            <a:extLst>
              <a:ext uri="{FF2B5EF4-FFF2-40B4-BE49-F238E27FC236}">
                <a16:creationId xmlns:a16="http://schemas.microsoft.com/office/drawing/2014/main" id="{F74F0740-BAA8-4D04-BCC0-0FFD70F848E4}"/>
              </a:ext>
            </a:extLst>
          </p:cNvPr>
          <p:cNvPicPr>
            <a:picLocks noChangeAspect="1"/>
          </p:cNvPicPr>
          <p:nvPr/>
        </p:nvPicPr>
        <p:blipFill>
          <a:blip r:embed="rId7"/>
          <a:stretch>
            <a:fillRect/>
          </a:stretch>
        </p:blipFill>
        <p:spPr>
          <a:xfrm>
            <a:off x="2449730" y="2575405"/>
            <a:ext cx="213378" cy="213378"/>
          </a:xfrm>
          <a:prstGeom prst="rect">
            <a:avLst/>
          </a:prstGeom>
        </p:spPr>
      </p:pic>
      <p:pic>
        <p:nvPicPr>
          <p:cNvPr id="15" name="Picture 14">
            <a:extLst>
              <a:ext uri="{FF2B5EF4-FFF2-40B4-BE49-F238E27FC236}">
                <a16:creationId xmlns:a16="http://schemas.microsoft.com/office/drawing/2014/main" id="{FEFE150F-2BA9-43F2-B7F6-6E3B5FD63A57}"/>
              </a:ext>
            </a:extLst>
          </p:cNvPr>
          <p:cNvPicPr>
            <a:picLocks noChangeAspect="1"/>
          </p:cNvPicPr>
          <p:nvPr/>
        </p:nvPicPr>
        <p:blipFill>
          <a:blip r:embed="rId7"/>
          <a:stretch>
            <a:fillRect/>
          </a:stretch>
        </p:blipFill>
        <p:spPr>
          <a:xfrm>
            <a:off x="2448583" y="5478155"/>
            <a:ext cx="213378" cy="213378"/>
          </a:xfrm>
          <a:prstGeom prst="rect">
            <a:avLst/>
          </a:prstGeom>
        </p:spPr>
      </p:pic>
      <p:sp>
        <p:nvSpPr>
          <p:cNvPr id="16" name="Arrow: Right 15">
            <a:extLst>
              <a:ext uri="{FF2B5EF4-FFF2-40B4-BE49-F238E27FC236}">
                <a16:creationId xmlns:a16="http://schemas.microsoft.com/office/drawing/2014/main" id="{0A8FED7D-1AC5-49E9-986C-5590E40C0DF6}"/>
              </a:ext>
            </a:extLst>
          </p:cNvPr>
          <p:cNvSpPr/>
          <p:nvPr/>
        </p:nvSpPr>
        <p:spPr>
          <a:xfrm>
            <a:off x="2349827" y="4033787"/>
            <a:ext cx="280988" cy="830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64BE834-FB20-4BB2-8035-F975B3C1D3CE}"/>
              </a:ext>
            </a:extLst>
          </p:cNvPr>
          <p:cNvPicPr>
            <a:picLocks noChangeAspect="1"/>
          </p:cNvPicPr>
          <p:nvPr/>
        </p:nvPicPr>
        <p:blipFill>
          <a:blip r:embed="rId8"/>
          <a:stretch>
            <a:fillRect/>
          </a:stretch>
        </p:blipFill>
        <p:spPr>
          <a:xfrm>
            <a:off x="2334892" y="3845236"/>
            <a:ext cx="304826" cy="134124"/>
          </a:xfrm>
          <a:prstGeom prst="rect">
            <a:avLst/>
          </a:prstGeom>
        </p:spPr>
      </p:pic>
      <p:pic>
        <p:nvPicPr>
          <p:cNvPr id="19" name="Picture 18">
            <a:extLst>
              <a:ext uri="{FF2B5EF4-FFF2-40B4-BE49-F238E27FC236}">
                <a16:creationId xmlns:a16="http://schemas.microsoft.com/office/drawing/2014/main" id="{F4ACFAB4-F8BA-427F-91E2-066A5CE6D711}"/>
              </a:ext>
            </a:extLst>
          </p:cNvPr>
          <p:cNvPicPr>
            <a:picLocks noChangeAspect="1"/>
          </p:cNvPicPr>
          <p:nvPr/>
        </p:nvPicPr>
        <p:blipFill>
          <a:blip r:embed="rId8"/>
          <a:stretch>
            <a:fillRect/>
          </a:stretch>
        </p:blipFill>
        <p:spPr>
          <a:xfrm>
            <a:off x="2309787" y="4785677"/>
            <a:ext cx="304826" cy="134124"/>
          </a:xfrm>
          <a:prstGeom prst="rect">
            <a:avLst/>
          </a:prstGeom>
        </p:spPr>
      </p:pic>
      <p:sp>
        <p:nvSpPr>
          <p:cNvPr id="24" name="Arrow: Right 23">
            <a:extLst>
              <a:ext uri="{FF2B5EF4-FFF2-40B4-BE49-F238E27FC236}">
                <a16:creationId xmlns:a16="http://schemas.microsoft.com/office/drawing/2014/main" id="{113815FC-5FA0-480C-A97B-C1626E937909}"/>
              </a:ext>
            </a:extLst>
          </p:cNvPr>
          <p:cNvSpPr/>
          <p:nvPr/>
        </p:nvSpPr>
        <p:spPr>
          <a:xfrm>
            <a:off x="2349827" y="2149438"/>
            <a:ext cx="280988" cy="8303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A5C68087-835D-46C5-8DCB-76FECC2F01FF}"/>
              </a:ext>
            </a:extLst>
          </p:cNvPr>
          <p:cNvSpPr/>
          <p:nvPr/>
        </p:nvSpPr>
        <p:spPr>
          <a:xfrm>
            <a:off x="2346811" y="4482883"/>
            <a:ext cx="280988" cy="8303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87710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p:nvPr/>
        </p:nvSpPr>
        <p:spPr>
          <a:xfrm>
            <a:off x="10263554" y="0"/>
            <a:ext cx="1008184"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2138547" y="842682"/>
            <a:ext cx="9876905" cy="60425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4C29F2FA-075F-4F76-9F71-D95728620155}"/>
              </a:ext>
            </a:extLst>
          </p:cNvPr>
          <p:cNvSpPr>
            <a:spLocks noGrp="1"/>
          </p:cNvSpPr>
          <p:nvPr>
            <p:ph type="title"/>
          </p:nvPr>
        </p:nvSpPr>
        <p:spPr>
          <a:xfrm>
            <a:off x="646280" y="452718"/>
            <a:ext cx="9407173" cy="1400530"/>
          </a:xfrm>
        </p:spPr>
        <p:txBody>
          <a:bodyPr/>
          <a:lstStyle/>
          <a:p>
            <a:r>
              <a:rPr lang="en-US" dirty="0"/>
              <a:t>2019</a:t>
            </a:r>
          </a:p>
        </p:txBody>
      </p:sp>
      <p:pic>
        <p:nvPicPr>
          <p:cNvPr id="2" name="Picture 1">
            <a:extLst>
              <a:ext uri="{FF2B5EF4-FFF2-40B4-BE49-F238E27FC236}">
                <a16:creationId xmlns:a16="http://schemas.microsoft.com/office/drawing/2014/main" id="{76D9ED53-2634-48D1-8220-42A15A238A16}"/>
              </a:ext>
            </a:extLst>
          </p:cNvPr>
          <p:cNvPicPr>
            <a:picLocks noChangeAspect="1"/>
          </p:cNvPicPr>
          <p:nvPr/>
        </p:nvPicPr>
        <p:blipFill>
          <a:blip r:embed="rId3"/>
          <a:stretch>
            <a:fillRect/>
          </a:stretch>
        </p:blipFill>
        <p:spPr>
          <a:xfrm>
            <a:off x="2664822" y="1290918"/>
            <a:ext cx="9035635" cy="5193817"/>
          </a:xfrm>
          <a:prstGeom prst="rect">
            <a:avLst/>
          </a:prstGeom>
        </p:spPr>
      </p:pic>
      <p:sp>
        <p:nvSpPr>
          <p:cNvPr id="21" name="Oval 20">
            <a:extLst>
              <a:ext uri="{FF2B5EF4-FFF2-40B4-BE49-F238E27FC236}">
                <a16:creationId xmlns:a16="http://schemas.microsoft.com/office/drawing/2014/main" id="{6459A790-4018-45F6-8898-1C8D65BCD9AD}"/>
              </a:ext>
            </a:extLst>
          </p:cNvPr>
          <p:cNvSpPr/>
          <p:nvPr/>
        </p:nvSpPr>
        <p:spPr>
          <a:xfrm>
            <a:off x="2627799" y="2737078"/>
            <a:ext cx="1191726" cy="17262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0CBEFA1-6905-470B-9FB8-262B3CC8AC95}"/>
              </a:ext>
            </a:extLst>
          </p:cNvPr>
          <p:cNvSpPr/>
          <p:nvPr/>
        </p:nvSpPr>
        <p:spPr>
          <a:xfrm>
            <a:off x="2614613" y="2893167"/>
            <a:ext cx="1230016" cy="17262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E006C56-DB3B-45F5-9D64-008CE80404C9}"/>
              </a:ext>
            </a:extLst>
          </p:cNvPr>
          <p:cNvSpPr/>
          <p:nvPr/>
        </p:nvSpPr>
        <p:spPr>
          <a:xfrm>
            <a:off x="2487305" y="5355980"/>
            <a:ext cx="1191726" cy="17262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FD7AFB6-5926-4637-8B98-CD85297280BC}"/>
              </a:ext>
            </a:extLst>
          </p:cNvPr>
          <p:cNvSpPr/>
          <p:nvPr/>
        </p:nvSpPr>
        <p:spPr>
          <a:xfrm>
            <a:off x="8072011" y="1166036"/>
            <a:ext cx="3085984" cy="107717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76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p:nvPr/>
        </p:nvSpPr>
        <p:spPr>
          <a:xfrm>
            <a:off x="10263554" y="0"/>
            <a:ext cx="1008184"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p:cNvGrpSpPr/>
          <p:nvPr/>
        </p:nvGrpSpPr>
        <p:grpSpPr>
          <a:xfrm>
            <a:off x="166376" y="505838"/>
            <a:ext cx="6915360" cy="6045740"/>
            <a:chOff x="166376" y="505838"/>
            <a:chExt cx="6915360" cy="6045740"/>
          </a:xfrm>
        </p:grpSpPr>
        <p:sp>
          <p:nvSpPr>
            <p:cNvPr id="9" name="Rectangle 8"/>
            <p:cNvSpPr/>
            <p:nvPr/>
          </p:nvSpPr>
          <p:spPr>
            <a:xfrm>
              <a:off x="166376" y="505838"/>
              <a:ext cx="6915360" cy="60457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651642" y="718026"/>
              <a:ext cx="5944829" cy="5746386"/>
            </a:xfrm>
            <a:prstGeom prst="rect">
              <a:avLst/>
            </a:prstGeom>
          </p:spPr>
        </p:pic>
      </p:grpSp>
      <p:pic>
        <p:nvPicPr>
          <p:cNvPr id="12" name="Picture 11"/>
          <p:cNvPicPr>
            <a:picLocks noChangeAspect="1"/>
          </p:cNvPicPr>
          <p:nvPr/>
        </p:nvPicPr>
        <p:blipFill>
          <a:blip r:embed="rId4"/>
          <a:stretch>
            <a:fillRect/>
          </a:stretch>
        </p:blipFill>
        <p:spPr>
          <a:xfrm>
            <a:off x="7081736" y="-408766"/>
            <a:ext cx="5371042" cy="7675529"/>
          </a:xfrm>
          <a:prstGeom prst="rect">
            <a:avLst/>
          </a:prstGeom>
        </p:spPr>
      </p:pic>
    </p:spTree>
    <p:extLst>
      <p:ext uri="{BB962C8B-B14F-4D97-AF65-F5344CB8AC3E}">
        <p14:creationId xmlns:p14="http://schemas.microsoft.com/office/powerpoint/2010/main" val="29521711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p:nvPr/>
        </p:nvSpPr>
        <p:spPr>
          <a:xfrm>
            <a:off x="10263554" y="0"/>
            <a:ext cx="1008184"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3"/>
          <a:stretch>
            <a:fillRect/>
          </a:stretch>
        </p:blipFill>
        <p:spPr>
          <a:xfrm>
            <a:off x="5671689" y="621701"/>
            <a:ext cx="6959790" cy="5672705"/>
          </a:xfrm>
          <a:prstGeom prst="rect">
            <a:avLst/>
          </a:prstGeom>
        </p:spPr>
      </p:pic>
      <p:grpSp>
        <p:nvGrpSpPr>
          <p:cNvPr id="7" name="Group 6"/>
          <p:cNvGrpSpPr/>
          <p:nvPr/>
        </p:nvGrpSpPr>
        <p:grpSpPr>
          <a:xfrm>
            <a:off x="166376" y="212651"/>
            <a:ext cx="5957977" cy="6645349"/>
            <a:chOff x="166376" y="212651"/>
            <a:chExt cx="5957977" cy="6645349"/>
          </a:xfrm>
        </p:grpSpPr>
        <p:sp>
          <p:nvSpPr>
            <p:cNvPr id="9" name="Rectangle 8"/>
            <p:cNvSpPr/>
            <p:nvPr/>
          </p:nvSpPr>
          <p:spPr>
            <a:xfrm>
              <a:off x="166376" y="212651"/>
              <a:ext cx="5957977" cy="6338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640306" y="267381"/>
              <a:ext cx="5031382" cy="6590619"/>
            </a:xfrm>
            <a:prstGeom prst="rect">
              <a:avLst/>
            </a:prstGeom>
          </p:spPr>
        </p:pic>
      </p:grpSp>
    </p:spTree>
    <p:extLst>
      <p:ext uri="{BB962C8B-B14F-4D97-AF65-F5344CB8AC3E}">
        <p14:creationId xmlns:p14="http://schemas.microsoft.com/office/powerpoint/2010/main" val="37799791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A64851-42BC-4FBB-A8F8-2ABB8FDE5567}"/>
              </a:ext>
            </a:extLst>
          </p:cNvPr>
          <p:cNvSpPr/>
          <p:nvPr/>
        </p:nvSpPr>
        <p:spPr>
          <a:xfrm>
            <a:off x="493412" y="1281453"/>
            <a:ext cx="5406612" cy="19779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5" name="Rectangle 4"/>
          <p:cNvSpPr/>
          <p:nvPr/>
        </p:nvSpPr>
        <p:spPr>
          <a:xfrm>
            <a:off x="10263554" y="0"/>
            <a:ext cx="1008184"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itle 1"/>
          <p:cNvSpPr>
            <a:spLocks noGrp="1"/>
          </p:cNvSpPr>
          <p:nvPr>
            <p:ph type="title"/>
          </p:nvPr>
        </p:nvSpPr>
        <p:spPr>
          <a:xfrm>
            <a:off x="646280" y="452718"/>
            <a:ext cx="9407173" cy="1400530"/>
          </a:xfrm>
        </p:spPr>
        <p:txBody>
          <a:bodyPr/>
          <a:lstStyle/>
          <a:p>
            <a:r>
              <a:rPr lang="en-US" dirty="0"/>
              <a:t>Sites of High Conservation Potential</a:t>
            </a:r>
          </a:p>
        </p:txBody>
      </p:sp>
      <p:sp>
        <p:nvSpPr>
          <p:cNvPr id="8" name="TextBox 7">
            <a:extLst>
              <a:ext uri="{FF2B5EF4-FFF2-40B4-BE49-F238E27FC236}">
                <a16:creationId xmlns:a16="http://schemas.microsoft.com/office/drawing/2014/main" id="{BA380F9D-A2A7-4E9D-AF2A-4F6A53019C12}"/>
              </a:ext>
            </a:extLst>
          </p:cNvPr>
          <p:cNvSpPr txBox="1"/>
          <p:nvPr/>
        </p:nvSpPr>
        <p:spPr>
          <a:xfrm>
            <a:off x="813505" y="1491608"/>
            <a:ext cx="2650084" cy="369332"/>
          </a:xfrm>
          <a:prstGeom prst="rect">
            <a:avLst/>
          </a:prstGeom>
          <a:noFill/>
        </p:spPr>
        <p:txBody>
          <a:bodyPr wrap="none" rtlCol="0">
            <a:spAutoFit/>
          </a:bodyPr>
          <a:lstStyle/>
          <a:p>
            <a:r>
              <a:rPr lang="en-US" dirty="0">
                <a:solidFill>
                  <a:schemeClr val="bg1"/>
                </a:solidFill>
              </a:rPr>
              <a:t>Ashford Glen Preserve</a:t>
            </a:r>
          </a:p>
        </p:txBody>
      </p:sp>
      <p:pic>
        <p:nvPicPr>
          <p:cNvPr id="13" name="Picture 12">
            <a:extLst>
              <a:ext uri="{FF2B5EF4-FFF2-40B4-BE49-F238E27FC236}">
                <a16:creationId xmlns:a16="http://schemas.microsoft.com/office/drawing/2014/main" id="{3B2FFDA9-B6F8-4B7B-8007-481865F112C1}"/>
              </a:ext>
            </a:extLst>
          </p:cNvPr>
          <p:cNvPicPr>
            <a:picLocks noChangeAspect="1"/>
          </p:cNvPicPr>
          <p:nvPr/>
        </p:nvPicPr>
        <p:blipFill>
          <a:blip r:embed="rId3"/>
          <a:stretch>
            <a:fillRect/>
          </a:stretch>
        </p:blipFill>
        <p:spPr>
          <a:xfrm>
            <a:off x="700576" y="2030287"/>
            <a:ext cx="4992284" cy="998457"/>
          </a:xfrm>
          <a:prstGeom prst="rect">
            <a:avLst/>
          </a:prstGeom>
        </p:spPr>
      </p:pic>
      <p:pic>
        <p:nvPicPr>
          <p:cNvPr id="14" name="Picture 13">
            <a:extLst>
              <a:ext uri="{FF2B5EF4-FFF2-40B4-BE49-F238E27FC236}">
                <a16:creationId xmlns:a16="http://schemas.microsoft.com/office/drawing/2014/main" id="{304041F2-1C60-41F8-B26E-1FA1F2320A87}"/>
              </a:ext>
            </a:extLst>
          </p:cNvPr>
          <p:cNvPicPr>
            <a:picLocks noChangeAspect="1"/>
          </p:cNvPicPr>
          <p:nvPr/>
        </p:nvPicPr>
        <p:blipFill>
          <a:blip r:embed="rId4"/>
          <a:stretch>
            <a:fillRect/>
          </a:stretch>
        </p:blipFill>
        <p:spPr>
          <a:xfrm>
            <a:off x="6361425" y="1532455"/>
            <a:ext cx="5564798" cy="4173599"/>
          </a:xfrm>
          <a:prstGeom prst="rect">
            <a:avLst/>
          </a:prstGeom>
        </p:spPr>
      </p:pic>
      <p:pic>
        <p:nvPicPr>
          <p:cNvPr id="15" name="Picture 14">
            <a:extLst>
              <a:ext uri="{FF2B5EF4-FFF2-40B4-BE49-F238E27FC236}">
                <a16:creationId xmlns:a16="http://schemas.microsoft.com/office/drawing/2014/main" id="{351BEAC8-ECA2-48BD-8FCE-6E9439925053}"/>
              </a:ext>
            </a:extLst>
          </p:cNvPr>
          <p:cNvPicPr>
            <a:picLocks noChangeAspect="1"/>
          </p:cNvPicPr>
          <p:nvPr/>
        </p:nvPicPr>
        <p:blipFill>
          <a:blip r:embed="rId5"/>
          <a:stretch>
            <a:fillRect/>
          </a:stretch>
        </p:blipFill>
        <p:spPr>
          <a:xfrm>
            <a:off x="534663" y="3524232"/>
            <a:ext cx="3551200" cy="3316781"/>
          </a:xfrm>
          <a:prstGeom prst="rect">
            <a:avLst/>
          </a:prstGeom>
        </p:spPr>
      </p:pic>
    </p:spTree>
    <p:extLst>
      <p:ext uri="{BB962C8B-B14F-4D97-AF65-F5344CB8AC3E}">
        <p14:creationId xmlns:p14="http://schemas.microsoft.com/office/powerpoint/2010/main" val="17632856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A64851-42BC-4FBB-A8F8-2ABB8FDE5567}"/>
              </a:ext>
            </a:extLst>
          </p:cNvPr>
          <p:cNvSpPr/>
          <p:nvPr/>
        </p:nvSpPr>
        <p:spPr>
          <a:xfrm>
            <a:off x="386876" y="1230809"/>
            <a:ext cx="5432826" cy="29412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5" name="Rectangle 4"/>
          <p:cNvSpPr/>
          <p:nvPr/>
        </p:nvSpPr>
        <p:spPr>
          <a:xfrm>
            <a:off x="10263554" y="0"/>
            <a:ext cx="1008184"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itle 1"/>
          <p:cNvSpPr>
            <a:spLocks noGrp="1"/>
          </p:cNvSpPr>
          <p:nvPr>
            <p:ph type="title"/>
          </p:nvPr>
        </p:nvSpPr>
        <p:spPr>
          <a:xfrm>
            <a:off x="646280" y="452718"/>
            <a:ext cx="9407173" cy="1400530"/>
          </a:xfrm>
        </p:spPr>
        <p:txBody>
          <a:bodyPr/>
          <a:lstStyle/>
          <a:p>
            <a:r>
              <a:rPr lang="en-US" dirty="0"/>
              <a:t>Sites of High Conservation Potential</a:t>
            </a:r>
          </a:p>
        </p:txBody>
      </p:sp>
      <p:pic>
        <p:nvPicPr>
          <p:cNvPr id="3" name="Picture 2">
            <a:extLst>
              <a:ext uri="{FF2B5EF4-FFF2-40B4-BE49-F238E27FC236}">
                <a16:creationId xmlns:a16="http://schemas.microsoft.com/office/drawing/2014/main" id="{1B3501AB-C78E-4E65-A148-03332960D89E}"/>
              </a:ext>
            </a:extLst>
          </p:cNvPr>
          <p:cNvPicPr>
            <a:picLocks noChangeAspect="1"/>
          </p:cNvPicPr>
          <p:nvPr/>
        </p:nvPicPr>
        <p:blipFill>
          <a:blip r:embed="rId3"/>
          <a:stretch>
            <a:fillRect/>
          </a:stretch>
        </p:blipFill>
        <p:spPr>
          <a:xfrm>
            <a:off x="6096000" y="1569667"/>
            <a:ext cx="5913633" cy="4572396"/>
          </a:xfrm>
          <a:prstGeom prst="rect">
            <a:avLst/>
          </a:prstGeom>
        </p:spPr>
      </p:pic>
      <p:pic>
        <p:nvPicPr>
          <p:cNvPr id="7" name="Picture 6">
            <a:extLst>
              <a:ext uri="{FF2B5EF4-FFF2-40B4-BE49-F238E27FC236}">
                <a16:creationId xmlns:a16="http://schemas.microsoft.com/office/drawing/2014/main" id="{466E8799-2F64-4783-BDCE-24AC989D9A53}"/>
              </a:ext>
            </a:extLst>
          </p:cNvPr>
          <p:cNvPicPr>
            <a:picLocks noChangeAspect="1"/>
          </p:cNvPicPr>
          <p:nvPr/>
        </p:nvPicPr>
        <p:blipFill>
          <a:blip r:embed="rId4"/>
          <a:stretch>
            <a:fillRect/>
          </a:stretch>
        </p:blipFill>
        <p:spPr>
          <a:xfrm>
            <a:off x="690856" y="1603732"/>
            <a:ext cx="4852547" cy="2393923"/>
          </a:xfrm>
          <a:prstGeom prst="rect">
            <a:avLst/>
          </a:prstGeom>
        </p:spPr>
      </p:pic>
      <p:sp>
        <p:nvSpPr>
          <p:cNvPr id="8" name="TextBox 7">
            <a:extLst>
              <a:ext uri="{FF2B5EF4-FFF2-40B4-BE49-F238E27FC236}">
                <a16:creationId xmlns:a16="http://schemas.microsoft.com/office/drawing/2014/main" id="{BA380F9D-A2A7-4E9D-AF2A-4F6A53019C12}"/>
              </a:ext>
            </a:extLst>
          </p:cNvPr>
          <p:cNvSpPr txBox="1"/>
          <p:nvPr/>
        </p:nvSpPr>
        <p:spPr>
          <a:xfrm>
            <a:off x="839930" y="1230809"/>
            <a:ext cx="1762021" cy="369332"/>
          </a:xfrm>
          <a:prstGeom prst="rect">
            <a:avLst/>
          </a:prstGeom>
          <a:noFill/>
        </p:spPr>
        <p:txBody>
          <a:bodyPr wrap="none" rtlCol="0">
            <a:spAutoFit/>
          </a:bodyPr>
          <a:lstStyle/>
          <a:p>
            <a:r>
              <a:rPr lang="en-US" dirty="0">
                <a:solidFill>
                  <a:schemeClr val="bg1"/>
                </a:solidFill>
              </a:rPr>
              <a:t>Ann Lee Pond</a:t>
            </a:r>
          </a:p>
        </p:txBody>
      </p:sp>
      <p:pic>
        <p:nvPicPr>
          <p:cNvPr id="9" name="Picture 8">
            <a:extLst>
              <a:ext uri="{FF2B5EF4-FFF2-40B4-BE49-F238E27FC236}">
                <a16:creationId xmlns:a16="http://schemas.microsoft.com/office/drawing/2014/main" id="{B62AB928-3FC0-407B-979E-7BC01EDA1885}"/>
              </a:ext>
            </a:extLst>
          </p:cNvPr>
          <p:cNvPicPr>
            <a:picLocks noChangeAspect="1"/>
          </p:cNvPicPr>
          <p:nvPr/>
        </p:nvPicPr>
        <p:blipFill>
          <a:blip r:embed="rId5"/>
          <a:stretch>
            <a:fillRect/>
          </a:stretch>
        </p:blipFill>
        <p:spPr>
          <a:xfrm>
            <a:off x="1400537" y="4332948"/>
            <a:ext cx="2685326" cy="2508065"/>
          </a:xfrm>
          <a:prstGeom prst="rect">
            <a:avLst/>
          </a:prstGeom>
        </p:spPr>
      </p:pic>
    </p:spTree>
    <p:extLst>
      <p:ext uri="{BB962C8B-B14F-4D97-AF65-F5344CB8AC3E}">
        <p14:creationId xmlns:p14="http://schemas.microsoft.com/office/powerpoint/2010/main" val="28690580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p:nvPr/>
        </p:nvSpPr>
        <p:spPr>
          <a:xfrm>
            <a:off x="10263554" y="0"/>
            <a:ext cx="1008184"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itle 1"/>
          <p:cNvSpPr>
            <a:spLocks noGrp="1"/>
          </p:cNvSpPr>
          <p:nvPr>
            <p:ph type="title"/>
          </p:nvPr>
        </p:nvSpPr>
        <p:spPr>
          <a:xfrm>
            <a:off x="646280" y="452718"/>
            <a:ext cx="9407173" cy="1400530"/>
          </a:xfrm>
        </p:spPr>
        <p:txBody>
          <a:bodyPr/>
          <a:lstStyle/>
          <a:p>
            <a:r>
              <a:rPr lang="en-US" dirty="0"/>
              <a:t>Public Outreach – Products</a:t>
            </a:r>
          </a:p>
        </p:txBody>
      </p:sp>
      <p:pic>
        <p:nvPicPr>
          <p:cNvPr id="4" name="Picture 3"/>
          <p:cNvPicPr>
            <a:picLocks noChangeAspect="1"/>
          </p:cNvPicPr>
          <p:nvPr/>
        </p:nvPicPr>
        <p:blipFill>
          <a:blip r:embed="rId3"/>
          <a:stretch>
            <a:fillRect/>
          </a:stretch>
        </p:blipFill>
        <p:spPr>
          <a:xfrm>
            <a:off x="3814787" y="1155896"/>
            <a:ext cx="3658126" cy="5128028"/>
          </a:xfrm>
          <a:prstGeom prst="rect">
            <a:avLst/>
          </a:prstGeom>
        </p:spPr>
      </p:pic>
      <p:pic>
        <p:nvPicPr>
          <p:cNvPr id="7" name="Picture 6"/>
          <p:cNvPicPr>
            <a:picLocks noChangeAspect="1"/>
          </p:cNvPicPr>
          <p:nvPr/>
        </p:nvPicPr>
        <p:blipFill>
          <a:blip r:embed="rId4"/>
          <a:stretch>
            <a:fillRect/>
          </a:stretch>
        </p:blipFill>
        <p:spPr>
          <a:xfrm>
            <a:off x="7903144" y="1143000"/>
            <a:ext cx="3683654" cy="5140924"/>
          </a:xfrm>
          <a:prstGeom prst="rect">
            <a:avLst/>
          </a:prstGeom>
        </p:spPr>
      </p:pic>
      <p:sp>
        <p:nvSpPr>
          <p:cNvPr id="11" name="Rectangle 2"/>
          <p:cNvSpPr>
            <a:spLocks noChangeArrowheads="1"/>
          </p:cNvSpPr>
          <p:nvPr/>
        </p:nvSpPr>
        <p:spPr bwMode="auto">
          <a:xfrm>
            <a:off x="197706" y="2102570"/>
            <a:ext cx="3822203" cy="1966015"/>
          </a:xfrm>
          <a:prstGeom prst="rect">
            <a:avLst/>
          </a:prstGeom>
          <a:noFill/>
          <a:ln>
            <a:noFill/>
          </a:ln>
          <a:effectLst/>
          <a:extLst>
            <a:ext uri="{909E8E84-426E-40DD-AFC4-6F175D3DCCD1}">
              <a14:hiddenFill xmlns:a14="http://schemas.microsoft.com/office/drawing/2010/main">
                <a:solidFill>
                  <a:schemeClr val="bg2">
                    <a:alpha val="30196"/>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r>
              <a:rPr lang="en-US" sz="2400" dirty="0">
                <a:solidFill>
                  <a:prstClr val="white"/>
                </a:solidFill>
                <a:latin typeface="Century Gothic" panose="020B0502020202020204"/>
              </a:rPr>
              <a:t>Top 6 Invasive Species (postcard size)</a:t>
            </a:r>
            <a:endParaRPr lang="en-US" sz="1500" b="1" dirty="0">
              <a:solidFill>
                <a:srgbClr val="FFFFFF"/>
              </a:solidFill>
              <a:latin typeface="Century Gothic" panose="020B0502020202020204"/>
            </a:endParaRPr>
          </a:p>
        </p:txBody>
      </p:sp>
    </p:spTree>
    <p:extLst>
      <p:ext uri="{BB962C8B-B14F-4D97-AF65-F5344CB8AC3E}">
        <p14:creationId xmlns:p14="http://schemas.microsoft.com/office/powerpoint/2010/main" val="29995240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p:nvPr/>
        </p:nvSpPr>
        <p:spPr>
          <a:xfrm>
            <a:off x="10263554" y="0"/>
            <a:ext cx="1008184"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itle 1"/>
          <p:cNvSpPr>
            <a:spLocks noGrp="1"/>
          </p:cNvSpPr>
          <p:nvPr>
            <p:ph type="title"/>
          </p:nvPr>
        </p:nvSpPr>
        <p:spPr>
          <a:xfrm>
            <a:off x="646280" y="452718"/>
            <a:ext cx="9407173" cy="1400530"/>
          </a:xfrm>
        </p:spPr>
        <p:txBody>
          <a:bodyPr/>
          <a:lstStyle/>
          <a:p>
            <a:r>
              <a:rPr lang="en-US" dirty="0"/>
              <a:t>Products</a:t>
            </a:r>
          </a:p>
        </p:txBody>
      </p:sp>
      <p:sp>
        <p:nvSpPr>
          <p:cNvPr id="11" name="Rectangle 2"/>
          <p:cNvSpPr>
            <a:spLocks noChangeArrowheads="1"/>
          </p:cNvSpPr>
          <p:nvPr/>
        </p:nvSpPr>
        <p:spPr bwMode="auto">
          <a:xfrm>
            <a:off x="209280" y="1326555"/>
            <a:ext cx="4948452" cy="1959067"/>
          </a:xfrm>
          <a:prstGeom prst="rect">
            <a:avLst/>
          </a:prstGeom>
          <a:noFill/>
          <a:ln>
            <a:noFill/>
          </a:ln>
          <a:effectLst/>
          <a:extLst>
            <a:ext uri="{909E8E84-426E-40DD-AFC4-6F175D3DCCD1}">
              <a14:hiddenFill xmlns:a14="http://schemas.microsoft.com/office/drawing/2010/main">
                <a:solidFill>
                  <a:schemeClr val="bg2">
                    <a:alpha val="30196"/>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r>
              <a:rPr lang="en-US" sz="2400" dirty="0">
                <a:solidFill>
                  <a:prstClr val="white"/>
                </a:solidFill>
                <a:latin typeface="Century Gothic" panose="020B0502020202020204"/>
              </a:rPr>
              <a:t>Top 10 Invasive Species Booklet (adding two more)</a:t>
            </a:r>
          </a:p>
          <a:p>
            <a:pPr marL="342900" indent="-342900" fontAlgn="base">
              <a:spcBef>
                <a:spcPct val="20000"/>
              </a:spcBef>
              <a:spcAft>
                <a:spcPct val="0"/>
              </a:spcAft>
              <a:buFont typeface="Arial" panose="020B0604020202020204" pitchFamily="34" charset="0"/>
              <a:buChar char="•"/>
            </a:pPr>
            <a:r>
              <a:rPr lang="en-US" sz="2000" dirty="0">
                <a:solidFill>
                  <a:prstClr val="white"/>
                </a:solidFill>
                <a:latin typeface="Century Gothic" panose="020B0502020202020204"/>
              </a:rPr>
              <a:t>Oriental bittersweet</a:t>
            </a:r>
          </a:p>
          <a:p>
            <a:pPr marL="342900" indent="-342900" fontAlgn="base">
              <a:spcBef>
                <a:spcPct val="20000"/>
              </a:spcBef>
              <a:spcAft>
                <a:spcPct val="0"/>
              </a:spcAft>
              <a:buFont typeface="Arial" panose="020B0604020202020204" pitchFamily="34" charset="0"/>
              <a:buChar char="•"/>
            </a:pPr>
            <a:r>
              <a:rPr lang="en-US" sz="2000" dirty="0">
                <a:solidFill>
                  <a:prstClr val="white"/>
                </a:solidFill>
                <a:latin typeface="Century Gothic" panose="020B0502020202020204"/>
              </a:rPr>
              <a:t>Honeysuckle</a:t>
            </a:r>
          </a:p>
          <a:p>
            <a:pPr marL="342900" indent="-342900" fontAlgn="base">
              <a:spcBef>
                <a:spcPct val="20000"/>
              </a:spcBef>
              <a:spcAft>
                <a:spcPct val="0"/>
              </a:spcAft>
              <a:buFont typeface="Arial" panose="020B0604020202020204" pitchFamily="34" charset="0"/>
              <a:buChar char="•"/>
            </a:pPr>
            <a:r>
              <a:rPr lang="en-US" sz="2000" dirty="0">
                <a:solidFill>
                  <a:prstClr val="white"/>
                </a:solidFill>
                <a:latin typeface="Century Gothic" panose="020B0502020202020204"/>
              </a:rPr>
              <a:t>Common buckthorn</a:t>
            </a:r>
          </a:p>
          <a:p>
            <a:pPr marL="342900" indent="-342900" fontAlgn="base">
              <a:spcBef>
                <a:spcPct val="20000"/>
              </a:spcBef>
              <a:spcAft>
                <a:spcPct val="0"/>
              </a:spcAft>
              <a:buFont typeface="Arial" panose="020B0604020202020204" pitchFamily="34" charset="0"/>
              <a:buChar char="•"/>
            </a:pPr>
            <a:r>
              <a:rPr lang="en-US" sz="2000" dirty="0">
                <a:solidFill>
                  <a:prstClr val="white"/>
                </a:solidFill>
                <a:latin typeface="Century Gothic" panose="020B0502020202020204"/>
              </a:rPr>
              <a:t>Norway Maple</a:t>
            </a:r>
          </a:p>
          <a:p>
            <a:pPr marL="342900" indent="-342900" fontAlgn="base">
              <a:spcBef>
                <a:spcPct val="20000"/>
              </a:spcBef>
              <a:spcAft>
                <a:spcPct val="0"/>
              </a:spcAft>
              <a:buFont typeface="Arial" panose="020B0604020202020204" pitchFamily="34" charset="0"/>
              <a:buChar char="•"/>
            </a:pPr>
            <a:r>
              <a:rPr lang="en-US" sz="2000" dirty="0">
                <a:solidFill>
                  <a:prstClr val="white"/>
                </a:solidFill>
                <a:latin typeface="Century Gothic" panose="020B0502020202020204"/>
              </a:rPr>
              <a:t>Multiflora Rose</a:t>
            </a:r>
          </a:p>
          <a:p>
            <a:pPr marL="342900" indent="-342900" fontAlgn="base">
              <a:spcBef>
                <a:spcPct val="20000"/>
              </a:spcBef>
              <a:spcAft>
                <a:spcPct val="0"/>
              </a:spcAft>
              <a:buFont typeface="Arial" panose="020B0604020202020204" pitchFamily="34" charset="0"/>
              <a:buChar char="•"/>
            </a:pPr>
            <a:r>
              <a:rPr lang="en-US" sz="2000" dirty="0">
                <a:solidFill>
                  <a:prstClr val="white"/>
                </a:solidFill>
                <a:latin typeface="Century Gothic" panose="020B0502020202020204"/>
              </a:rPr>
              <a:t>Garlic mustard</a:t>
            </a:r>
          </a:p>
          <a:p>
            <a:pPr marL="342900" indent="-342900" fontAlgn="base">
              <a:spcBef>
                <a:spcPct val="20000"/>
              </a:spcBef>
              <a:spcAft>
                <a:spcPct val="0"/>
              </a:spcAft>
              <a:buFont typeface="Arial" panose="020B0604020202020204" pitchFamily="34" charset="0"/>
              <a:buChar char="•"/>
            </a:pPr>
            <a:r>
              <a:rPr lang="en-US" sz="2000" dirty="0">
                <a:solidFill>
                  <a:prstClr val="white"/>
                </a:solidFill>
                <a:latin typeface="Century Gothic" panose="020B0502020202020204"/>
              </a:rPr>
              <a:t>Japanese knotweed</a:t>
            </a:r>
          </a:p>
          <a:p>
            <a:pPr marL="342900" indent="-342900" fontAlgn="base">
              <a:spcBef>
                <a:spcPct val="20000"/>
              </a:spcBef>
              <a:spcAft>
                <a:spcPct val="0"/>
              </a:spcAft>
              <a:buFont typeface="Arial" panose="020B0604020202020204" pitchFamily="34" charset="0"/>
              <a:buChar char="•"/>
            </a:pPr>
            <a:r>
              <a:rPr lang="en-US" sz="2000" dirty="0" err="1">
                <a:solidFill>
                  <a:prstClr val="white"/>
                </a:solidFill>
                <a:latin typeface="Century Gothic" panose="020B0502020202020204"/>
              </a:rPr>
              <a:t>Phragmites</a:t>
            </a:r>
            <a:endParaRPr lang="en-US" sz="2000" dirty="0">
              <a:solidFill>
                <a:prstClr val="white"/>
              </a:solidFill>
              <a:latin typeface="Century Gothic" panose="020B0502020202020204"/>
            </a:endParaRPr>
          </a:p>
          <a:p>
            <a:pPr marL="342900" indent="-342900" fontAlgn="base">
              <a:spcBef>
                <a:spcPct val="20000"/>
              </a:spcBef>
              <a:spcAft>
                <a:spcPct val="0"/>
              </a:spcAft>
              <a:buFont typeface="Arial" panose="020B0604020202020204" pitchFamily="34" charset="0"/>
              <a:buChar char="•"/>
            </a:pPr>
            <a:r>
              <a:rPr lang="en-US" sz="2000" dirty="0">
                <a:solidFill>
                  <a:prstClr val="white"/>
                </a:solidFill>
                <a:latin typeface="Century Gothic" panose="020B0502020202020204"/>
              </a:rPr>
              <a:t>White mulberry</a:t>
            </a:r>
          </a:p>
          <a:p>
            <a:pPr fontAlgn="base">
              <a:spcBef>
                <a:spcPct val="20000"/>
              </a:spcBef>
              <a:spcAft>
                <a:spcPct val="0"/>
              </a:spcAft>
            </a:pPr>
            <a:endParaRPr lang="en-US" sz="2400" dirty="0">
              <a:solidFill>
                <a:prstClr val="white"/>
              </a:solidFill>
              <a:latin typeface="Century Gothic" panose="020B0502020202020204"/>
            </a:endParaRPr>
          </a:p>
          <a:p>
            <a:pPr fontAlgn="base">
              <a:spcBef>
                <a:spcPct val="20000"/>
              </a:spcBef>
              <a:spcAft>
                <a:spcPct val="0"/>
              </a:spcAft>
            </a:pPr>
            <a:r>
              <a:rPr lang="en-US" sz="2400" dirty="0">
                <a:solidFill>
                  <a:prstClr val="white"/>
                </a:solidFill>
                <a:latin typeface="Century Gothic" panose="020B0502020202020204"/>
              </a:rPr>
              <a:t>Adirondack Sports and Fitness (mountain bike article)</a:t>
            </a:r>
          </a:p>
          <a:p>
            <a:pPr fontAlgn="base">
              <a:spcBef>
                <a:spcPct val="20000"/>
              </a:spcBef>
              <a:spcAft>
                <a:spcPct val="0"/>
              </a:spcAft>
            </a:pPr>
            <a:endParaRPr lang="en-US" sz="2400" dirty="0">
              <a:solidFill>
                <a:prstClr val="white"/>
              </a:solidFill>
              <a:latin typeface="Century Gothic" panose="020B0502020202020204"/>
            </a:endParaRPr>
          </a:p>
        </p:txBody>
      </p:sp>
      <p:pic>
        <p:nvPicPr>
          <p:cNvPr id="3" name="Picture 2"/>
          <p:cNvPicPr>
            <a:picLocks noChangeAspect="1"/>
          </p:cNvPicPr>
          <p:nvPr/>
        </p:nvPicPr>
        <p:blipFill>
          <a:blip r:embed="rId3"/>
          <a:stretch>
            <a:fillRect/>
          </a:stretch>
        </p:blipFill>
        <p:spPr>
          <a:xfrm>
            <a:off x="8493764" y="452718"/>
            <a:ext cx="3673833" cy="5943600"/>
          </a:xfrm>
          <a:prstGeom prst="rect">
            <a:avLst/>
          </a:prstGeom>
        </p:spPr>
      </p:pic>
    </p:spTree>
    <p:extLst>
      <p:ext uri="{BB962C8B-B14F-4D97-AF65-F5344CB8AC3E}">
        <p14:creationId xmlns:p14="http://schemas.microsoft.com/office/powerpoint/2010/main" val="418337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p:nvPr/>
        </p:nvSpPr>
        <p:spPr>
          <a:xfrm>
            <a:off x="10263554" y="0"/>
            <a:ext cx="1008184"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3">
            <a:extLst>
              <a:ext uri="{FF2B5EF4-FFF2-40B4-BE49-F238E27FC236}">
                <a16:creationId xmlns:a16="http://schemas.microsoft.com/office/drawing/2014/main" id="{00D3F7B1-C321-4AD7-9991-81042D39AE37}"/>
              </a:ext>
            </a:extLst>
          </p:cNvPr>
          <p:cNvPicPr>
            <a:picLocks noChangeAspect="1"/>
          </p:cNvPicPr>
          <p:nvPr/>
        </p:nvPicPr>
        <p:blipFill>
          <a:blip r:embed="rId3"/>
          <a:stretch>
            <a:fillRect/>
          </a:stretch>
        </p:blipFill>
        <p:spPr>
          <a:xfrm>
            <a:off x="8543955" y="-42606"/>
            <a:ext cx="3648045" cy="2736034"/>
          </a:xfrm>
          <a:prstGeom prst="rect">
            <a:avLst/>
          </a:prstGeom>
        </p:spPr>
      </p:pic>
      <p:pic>
        <p:nvPicPr>
          <p:cNvPr id="4" name="Picture 3"/>
          <p:cNvPicPr>
            <a:picLocks noChangeAspect="1"/>
          </p:cNvPicPr>
          <p:nvPr/>
        </p:nvPicPr>
        <p:blipFill>
          <a:blip r:embed="rId4"/>
          <a:stretch>
            <a:fillRect/>
          </a:stretch>
        </p:blipFill>
        <p:spPr>
          <a:xfrm>
            <a:off x="0" y="-42606"/>
            <a:ext cx="3139110" cy="4188090"/>
          </a:xfrm>
          <a:prstGeom prst="rect">
            <a:avLst/>
          </a:prstGeom>
        </p:spPr>
      </p:pic>
      <p:pic>
        <p:nvPicPr>
          <p:cNvPr id="7" name="Picture 6">
            <a:extLst>
              <a:ext uri="{FF2B5EF4-FFF2-40B4-BE49-F238E27FC236}">
                <a16:creationId xmlns:a16="http://schemas.microsoft.com/office/drawing/2014/main" id="{9C34D5EB-0F2B-4630-82F1-9241D02BC2E5}"/>
              </a:ext>
            </a:extLst>
          </p:cNvPr>
          <p:cNvPicPr>
            <a:picLocks noChangeAspect="1"/>
          </p:cNvPicPr>
          <p:nvPr/>
        </p:nvPicPr>
        <p:blipFill>
          <a:blip r:embed="rId5"/>
          <a:stretch>
            <a:fillRect/>
          </a:stretch>
        </p:blipFill>
        <p:spPr>
          <a:xfrm>
            <a:off x="2842190" y="-299699"/>
            <a:ext cx="2930665" cy="4188090"/>
          </a:xfrm>
          <a:prstGeom prst="rect">
            <a:avLst/>
          </a:prstGeom>
        </p:spPr>
      </p:pic>
      <p:pic>
        <p:nvPicPr>
          <p:cNvPr id="8" name="Picture 7">
            <a:extLst>
              <a:ext uri="{FF2B5EF4-FFF2-40B4-BE49-F238E27FC236}">
                <a16:creationId xmlns:a16="http://schemas.microsoft.com/office/drawing/2014/main" id="{E4B19470-CE48-473B-B5DB-1B762DE1A1C2}"/>
              </a:ext>
            </a:extLst>
          </p:cNvPr>
          <p:cNvPicPr>
            <a:picLocks noChangeAspect="1"/>
          </p:cNvPicPr>
          <p:nvPr/>
        </p:nvPicPr>
        <p:blipFill>
          <a:blip r:embed="rId6"/>
          <a:stretch>
            <a:fillRect/>
          </a:stretch>
        </p:blipFill>
        <p:spPr>
          <a:xfrm>
            <a:off x="5070061" y="-412966"/>
            <a:ext cx="4350839" cy="3546963"/>
          </a:xfrm>
          <a:prstGeom prst="rect">
            <a:avLst/>
          </a:prstGeom>
        </p:spPr>
      </p:pic>
      <p:pic>
        <p:nvPicPr>
          <p:cNvPr id="10" name="Picture 9">
            <a:extLst>
              <a:ext uri="{FF2B5EF4-FFF2-40B4-BE49-F238E27FC236}">
                <a16:creationId xmlns:a16="http://schemas.microsoft.com/office/drawing/2014/main" id="{5EFC639E-EBBB-464B-BE8B-445EDFFBCAA4}"/>
              </a:ext>
            </a:extLst>
          </p:cNvPr>
          <p:cNvPicPr>
            <a:picLocks noChangeAspect="1"/>
          </p:cNvPicPr>
          <p:nvPr/>
        </p:nvPicPr>
        <p:blipFill>
          <a:blip r:embed="rId7"/>
          <a:stretch>
            <a:fillRect/>
          </a:stretch>
        </p:blipFill>
        <p:spPr>
          <a:xfrm>
            <a:off x="7406054" y="5240958"/>
            <a:ext cx="2857500" cy="1600200"/>
          </a:xfrm>
          <a:prstGeom prst="rect">
            <a:avLst/>
          </a:prstGeom>
        </p:spPr>
      </p:pic>
      <p:pic>
        <p:nvPicPr>
          <p:cNvPr id="12" name="Picture 11">
            <a:extLst>
              <a:ext uri="{FF2B5EF4-FFF2-40B4-BE49-F238E27FC236}">
                <a16:creationId xmlns:a16="http://schemas.microsoft.com/office/drawing/2014/main" id="{43E5119C-2933-44BD-B136-84067A8AB196}"/>
              </a:ext>
            </a:extLst>
          </p:cNvPr>
          <p:cNvPicPr>
            <a:picLocks noChangeAspect="1"/>
          </p:cNvPicPr>
          <p:nvPr/>
        </p:nvPicPr>
        <p:blipFill>
          <a:blip r:embed="rId8"/>
          <a:stretch>
            <a:fillRect/>
          </a:stretch>
        </p:blipFill>
        <p:spPr>
          <a:xfrm>
            <a:off x="9455034" y="3789514"/>
            <a:ext cx="2628900" cy="1743075"/>
          </a:xfrm>
          <a:prstGeom prst="rect">
            <a:avLst/>
          </a:prstGeom>
        </p:spPr>
      </p:pic>
      <p:pic>
        <p:nvPicPr>
          <p:cNvPr id="13" name="Picture 12">
            <a:extLst>
              <a:ext uri="{FF2B5EF4-FFF2-40B4-BE49-F238E27FC236}">
                <a16:creationId xmlns:a16="http://schemas.microsoft.com/office/drawing/2014/main" id="{9E19E9BB-653B-44EA-90D8-ABFAC6642D8F}"/>
              </a:ext>
            </a:extLst>
          </p:cNvPr>
          <p:cNvPicPr>
            <a:picLocks noChangeAspect="1"/>
          </p:cNvPicPr>
          <p:nvPr/>
        </p:nvPicPr>
        <p:blipFill>
          <a:blip r:embed="rId9"/>
          <a:stretch>
            <a:fillRect/>
          </a:stretch>
        </p:blipFill>
        <p:spPr>
          <a:xfrm>
            <a:off x="0" y="5240958"/>
            <a:ext cx="5169233" cy="1617042"/>
          </a:xfrm>
          <a:prstGeom prst="rect">
            <a:avLst/>
          </a:prstGeom>
        </p:spPr>
      </p:pic>
      <p:pic>
        <p:nvPicPr>
          <p:cNvPr id="9" name="Picture 8">
            <a:extLst>
              <a:ext uri="{FF2B5EF4-FFF2-40B4-BE49-F238E27FC236}">
                <a16:creationId xmlns:a16="http://schemas.microsoft.com/office/drawing/2014/main" id="{06B95048-3FFD-4C2B-9C49-15A740372CA2}"/>
              </a:ext>
            </a:extLst>
          </p:cNvPr>
          <p:cNvPicPr>
            <a:picLocks noChangeAspect="1"/>
          </p:cNvPicPr>
          <p:nvPr/>
        </p:nvPicPr>
        <p:blipFill>
          <a:blip r:embed="rId10"/>
          <a:stretch>
            <a:fillRect/>
          </a:stretch>
        </p:blipFill>
        <p:spPr>
          <a:xfrm>
            <a:off x="4919673" y="4573998"/>
            <a:ext cx="2512900" cy="1884675"/>
          </a:xfrm>
          <a:prstGeom prst="rect">
            <a:avLst/>
          </a:prstGeom>
        </p:spPr>
      </p:pic>
    </p:spTree>
    <p:extLst>
      <p:ext uri="{BB962C8B-B14F-4D97-AF65-F5344CB8AC3E}">
        <p14:creationId xmlns:p14="http://schemas.microsoft.com/office/powerpoint/2010/main" val="31578959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useBgFill="1">
        <p:nvSpPr>
          <p:cNvPr id="5" name="Rectangle 4"/>
          <p:cNvSpPr/>
          <p:nvPr/>
        </p:nvSpPr>
        <p:spPr>
          <a:xfrm>
            <a:off x="10263554" y="0"/>
            <a:ext cx="1008184"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2"/>
          <p:cNvSpPr>
            <a:spLocks noChangeArrowheads="1"/>
          </p:cNvSpPr>
          <p:nvPr/>
        </p:nvSpPr>
        <p:spPr bwMode="auto">
          <a:xfrm>
            <a:off x="1524000" y="1646562"/>
            <a:ext cx="9081380" cy="2795007"/>
          </a:xfrm>
          <a:prstGeom prst="rect">
            <a:avLst/>
          </a:prstGeom>
          <a:noFill/>
          <a:ln>
            <a:noFill/>
          </a:ln>
          <a:effectLst/>
          <a:extLst>
            <a:ext uri="{909E8E84-426E-40DD-AFC4-6F175D3DCCD1}">
              <a14:hiddenFill xmlns:a14="http://schemas.microsoft.com/office/drawing/2010/main">
                <a:solidFill>
                  <a:schemeClr val="bg2">
                    <a:alpha val="30196"/>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r>
              <a:rPr lang="en-US" sz="2400" dirty="0">
                <a:solidFill>
                  <a:prstClr val="white"/>
                </a:solidFill>
                <a:latin typeface="Century Gothic" panose="020B0502020202020204"/>
              </a:rPr>
              <a:t>A species that rapidly reproduces and displaces native species causing ecological and economic harm</a:t>
            </a:r>
          </a:p>
          <a:p>
            <a:pPr marL="1314450" lvl="3" indent="-285750" fontAlgn="base">
              <a:spcBef>
                <a:spcPct val="20000"/>
              </a:spcBef>
              <a:spcAft>
                <a:spcPct val="0"/>
              </a:spcAft>
              <a:buFont typeface="Arial" panose="020B0604020202020204" pitchFamily="34" charset="0"/>
              <a:buChar char="•"/>
            </a:pPr>
            <a:endParaRPr lang="en-US" sz="1500" b="1" dirty="0">
              <a:solidFill>
                <a:srgbClr val="FFFFFF"/>
              </a:solidFill>
              <a:latin typeface="Century Gothic" panose="020B0502020202020204"/>
            </a:endParaRPr>
          </a:p>
        </p:txBody>
      </p:sp>
      <p:pic>
        <p:nvPicPr>
          <p:cNvPr id="8" name="Picture 7"/>
          <p:cNvPicPr>
            <a:picLocks noChangeAspect="1"/>
          </p:cNvPicPr>
          <p:nvPr/>
        </p:nvPicPr>
        <p:blipFill>
          <a:blip r:embed="rId3"/>
          <a:stretch>
            <a:fillRect/>
          </a:stretch>
        </p:blipFill>
        <p:spPr>
          <a:xfrm>
            <a:off x="1524000" y="3754314"/>
            <a:ext cx="4138246" cy="3103685"/>
          </a:xfrm>
          <a:prstGeom prst="rect">
            <a:avLst/>
          </a:prstGeom>
        </p:spPr>
      </p:pic>
      <p:pic>
        <p:nvPicPr>
          <p:cNvPr id="9" name="Picture 8"/>
          <p:cNvPicPr>
            <a:picLocks noChangeAspect="1"/>
          </p:cNvPicPr>
          <p:nvPr/>
        </p:nvPicPr>
        <p:blipFill>
          <a:blip r:embed="rId4"/>
          <a:stretch>
            <a:fillRect/>
          </a:stretch>
        </p:blipFill>
        <p:spPr>
          <a:xfrm>
            <a:off x="8001000" y="3456489"/>
            <a:ext cx="1981200" cy="3374950"/>
          </a:xfrm>
          <a:prstGeom prst="rect">
            <a:avLst/>
          </a:prstGeom>
        </p:spPr>
      </p:pic>
    </p:spTree>
    <p:extLst>
      <p:ext uri="{BB962C8B-B14F-4D97-AF65-F5344CB8AC3E}">
        <p14:creationId xmlns:p14="http://schemas.microsoft.com/office/powerpoint/2010/main" val="21940821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Sites Surveyed (2018)</a:t>
            </a:r>
          </a:p>
        </p:txBody>
      </p:sp>
      <p:sp useBgFill="1">
        <p:nvSpPr>
          <p:cNvPr id="5" name="Rectangle 4"/>
          <p:cNvSpPr/>
          <p:nvPr/>
        </p:nvSpPr>
        <p:spPr>
          <a:xfrm>
            <a:off x="10263554" y="0"/>
            <a:ext cx="1008184"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2"/>
          <p:cNvSpPr>
            <a:spLocks noChangeArrowheads="1"/>
          </p:cNvSpPr>
          <p:nvPr/>
        </p:nvSpPr>
        <p:spPr bwMode="auto">
          <a:xfrm>
            <a:off x="646280" y="1577446"/>
            <a:ext cx="8242570" cy="3236723"/>
          </a:xfrm>
          <a:prstGeom prst="rect">
            <a:avLst/>
          </a:prstGeom>
          <a:noFill/>
          <a:ln>
            <a:noFill/>
          </a:ln>
          <a:effectLst/>
          <a:extLst>
            <a:ext uri="{909E8E84-426E-40DD-AFC4-6F175D3DCCD1}">
              <a14:hiddenFill xmlns:a14="http://schemas.microsoft.com/office/drawing/2010/main">
                <a:solidFill>
                  <a:schemeClr val="bg2">
                    <a:alpha val="30196"/>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20000"/>
              </a:spcBef>
              <a:spcAft>
                <a:spcPct val="0"/>
              </a:spcAft>
              <a:buFont typeface="Arial" panose="020B0604020202020204" pitchFamily="34" charset="0"/>
              <a:buChar char="•"/>
            </a:pPr>
            <a:r>
              <a:rPr lang="en-US" sz="2400" dirty="0">
                <a:solidFill>
                  <a:prstClr val="white"/>
                </a:solidFill>
                <a:latin typeface="Century Gothic" panose="020B0502020202020204"/>
              </a:rPr>
              <a:t>Mohawk-Hudson Bike Trail (Town of </a:t>
            </a:r>
            <a:r>
              <a:rPr lang="en-US" sz="2400" dirty="0" err="1">
                <a:solidFill>
                  <a:prstClr val="white"/>
                </a:solidFill>
                <a:latin typeface="Century Gothic" panose="020B0502020202020204"/>
              </a:rPr>
              <a:t>Colonie</a:t>
            </a:r>
            <a:r>
              <a:rPr lang="en-US" sz="2400" dirty="0">
                <a:solidFill>
                  <a:prstClr val="white"/>
                </a:solidFill>
                <a:latin typeface="Century Gothic" panose="020B0502020202020204"/>
              </a:rPr>
              <a:t> section)</a:t>
            </a:r>
          </a:p>
          <a:p>
            <a:pPr marL="342900" indent="-342900" fontAlgn="base">
              <a:spcBef>
                <a:spcPct val="20000"/>
              </a:spcBef>
              <a:spcAft>
                <a:spcPct val="0"/>
              </a:spcAft>
              <a:buFont typeface="Arial" panose="020B0604020202020204" pitchFamily="34" charset="0"/>
              <a:buChar char="•"/>
            </a:pPr>
            <a:r>
              <a:rPr lang="en-US" sz="2400" dirty="0">
                <a:solidFill>
                  <a:prstClr val="white"/>
                </a:solidFill>
                <a:latin typeface="Century Gothic" panose="020B0502020202020204"/>
              </a:rPr>
              <a:t>The Crossings</a:t>
            </a:r>
          </a:p>
          <a:p>
            <a:pPr marL="342900" indent="-342900" fontAlgn="base">
              <a:spcBef>
                <a:spcPct val="20000"/>
              </a:spcBef>
              <a:spcAft>
                <a:spcPct val="0"/>
              </a:spcAft>
              <a:buFont typeface="Arial" panose="020B0604020202020204" pitchFamily="34" charset="0"/>
              <a:buChar char="•"/>
            </a:pPr>
            <a:r>
              <a:rPr lang="en-US" sz="2400" dirty="0">
                <a:solidFill>
                  <a:prstClr val="white"/>
                </a:solidFill>
                <a:latin typeface="Century Gothic" panose="020B0502020202020204"/>
              </a:rPr>
              <a:t>Unnamed property with stream</a:t>
            </a:r>
          </a:p>
          <a:p>
            <a:pPr marL="342900" indent="-342900" fontAlgn="base">
              <a:spcBef>
                <a:spcPct val="20000"/>
              </a:spcBef>
              <a:spcAft>
                <a:spcPct val="0"/>
              </a:spcAft>
              <a:buFont typeface="Arial" panose="020B0604020202020204" pitchFamily="34" charset="0"/>
              <a:buChar char="•"/>
            </a:pPr>
            <a:r>
              <a:rPr lang="en-US" sz="2400" dirty="0">
                <a:solidFill>
                  <a:prstClr val="white"/>
                </a:solidFill>
                <a:latin typeface="Century Gothic" panose="020B0502020202020204"/>
              </a:rPr>
              <a:t>Schuyler </a:t>
            </a:r>
            <a:r>
              <a:rPr lang="en-US" sz="2400" dirty="0" err="1">
                <a:solidFill>
                  <a:prstClr val="white"/>
                </a:solidFill>
                <a:latin typeface="Century Gothic" panose="020B0502020202020204"/>
              </a:rPr>
              <a:t>Flatts</a:t>
            </a:r>
            <a:r>
              <a:rPr lang="en-US" sz="2400" dirty="0">
                <a:solidFill>
                  <a:prstClr val="white"/>
                </a:solidFill>
                <a:latin typeface="Century Gothic" panose="020B0502020202020204"/>
              </a:rPr>
              <a:t> Cultural Park</a:t>
            </a:r>
          </a:p>
          <a:p>
            <a:pPr marL="342900" indent="-342900" fontAlgn="base">
              <a:spcBef>
                <a:spcPct val="20000"/>
              </a:spcBef>
              <a:spcAft>
                <a:spcPct val="0"/>
              </a:spcAft>
              <a:buFont typeface="Arial" panose="020B0604020202020204" pitchFamily="34" charset="0"/>
              <a:buChar char="•"/>
            </a:pPr>
            <a:r>
              <a:rPr lang="en-US" sz="2400" dirty="0">
                <a:solidFill>
                  <a:prstClr val="white"/>
                </a:solidFill>
                <a:latin typeface="Century Gothic" panose="020B0502020202020204"/>
              </a:rPr>
              <a:t>Town of </a:t>
            </a:r>
            <a:r>
              <a:rPr lang="en-US" sz="2400" dirty="0" err="1">
                <a:solidFill>
                  <a:prstClr val="white"/>
                </a:solidFill>
                <a:latin typeface="Century Gothic" panose="020B0502020202020204"/>
              </a:rPr>
              <a:t>Colonie</a:t>
            </a:r>
            <a:r>
              <a:rPr lang="en-US" sz="2400" dirty="0">
                <a:solidFill>
                  <a:prstClr val="white"/>
                </a:solidFill>
                <a:latin typeface="Century Gothic" panose="020B0502020202020204"/>
              </a:rPr>
              <a:t> Golf Course</a:t>
            </a:r>
          </a:p>
          <a:p>
            <a:pPr marL="1314450" lvl="3" indent="-285750" fontAlgn="base">
              <a:spcBef>
                <a:spcPct val="20000"/>
              </a:spcBef>
              <a:spcAft>
                <a:spcPct val="0"/>
              </a:spcAft>
              <a:buFont typeface="Arial" panose="020B0604020202020204" pitchFamily="34" charset="0"/>
              <a:buChar char="•"/>
            </a:pPr>
            <a:endParaRPr lang="en-US" sz="1500" b="1" dirty="0">
              <a:solidFill>
                <a:srgbClr val="FFFFFF"/>
              </a:solidFill>
              <a:latin typeface="Century Gothic" panose="020B0502020202020204"/>
            </a:endParaRPr>
          </a:p>
        </p:txBody>
      </p:sp>
      <p:pic>
        <p:nvPicPr>
          <p:cNvPr id="3" name="Picture 2"/>
          <p:cNvPicPr>
            <a:picLocks noChangeAspect="1"/>
          </p:cNvPicPr>
          <p:nvPr/>
        </p:nvPicPr>
        <p:blipFill>
          <a:blip r:embed="rId3"/>
          <a:stretch>
            <a:fillRect/>
          </a:stretch>
        </p:blipFill>
        <p:spPr>
          <a:xfrm>
            <a:off x="7996136" y="2952802"/>
            <a:ext cx="4342909" cy="4052678"/>
          </a:xfrm>
          <a:prstGeom prst="rect">
            <a:avLst/>
          </a:prstGeom>
        </p:spPr>
      </p:pic>
      <p:sp>
        <p:nvSpPr>
          <p:cNvPr id="4" name="Rectangle 3"/>
          <p:cNvSpPr/>
          <p:nvPr/>
        </p:nvSpPr>
        <p:spPr>
          <a:xfrm>
            <a:off x="857520" y="4526709"/>
            <a:ext cx="3910045" cy="904863"/>
          </a:xfrm>
          <a:prstGeom prst="rect">
            <a:avLst/>
          </a:prstGeom>
        </p:spPr>
        <p:txBody>
          <a:bodyPr wrap="none">
            <a:spAutoFit/>
          </a:bodyPr>
          <a:lstStyle/>
          <a:p>
            <a:pPr lvl="0" fontAlgn="base">
              <a:spcBef>
                <a:spcPct val="20000"/>
              </a:spcBef>
              <a:spcAft>
                <a:spcPct val="0"/>
              </a:spcAft>
            </a:pPr>
            <a:r>
              <a:rPr lang="en-US" sz="2400" dirty="0">
                <a:solidFill>
                  <a:prstClr val="white"/>
                </a:solidFill>
              </a:rPr>
              <a:t>Additional Site:</a:t>
            </a:r>
          </a:p>
          <a:p>
            <a:pPr marL="342900" lvl="0" indent="-342900" fontAlgn="base">
              <a:spcBef>
                <a:spcPct val="20000"/>
              </a:spcBef>
              <a:spcAft>
                <a:spcPct val="0"/>
              </a:spcAft>
              <a:buFont typeface="Arial" panose="020B0604020202020204" pitchFamily="34" charset="0"/>
              <a:buChar char="•"/>
            </a:pPr>
            <a:r>
              <a:rPr lang="en-US" sz="2400" dirty="0">
                <a:solidFill>
                  <a:prstClr val="white"/>
                </a:solidFill>
              </a:rPr>
              <a:t>Siena College campus</a:t>
            </a:r>
          </a:p>
        </p:txBody>
      </p:sp>
    </p:spTree>
    <p:extLst>
      <p:ext uri="{BB962C8B-B14F-4D97-AF65-F5344CB8AC3E}">
        <p14:creationId xmlns:p14="http://schemas.microsoft.com/office/powerpoint/2010/main" val="351221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Sites Surveyed (2019)</a:t>
            </a:r>
          </a:p>
        </p:txBody>
      </p:sp>
      <p:sp useBgFill="1">
        <p:nvSpPr>
          <p:cNvPr id="5" name="Rectangle 4"/>
          <p:cNvSpPr/>
          <p:nvPr/>
        </p:nvSpPr>
        <p:spPr>
          <a:xfrm>
            <a:off x="10263554" y="0"/>
            <a:ext cx="1008184"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2"/>
          <p:cNvSpPr>
            <a:spLocks noChangeArrowheads="1"/>
          </p:cNvSpPr>
          <p:nvPr/>
        </p:nvSpPr>
        <p:spPr bwMode="auto">
          <a:xfrm>
            <a:off x="290460" y="1342104"/>
            <a:ext cx="3815375" cy="3236723"/>
          </a:xfrm>
          <a:prstGeom prst="rect">
            <a:avLst/>
          </a:prstGeom>
          <a:noFill/>
          <a:ln>
            <a:noFill/>
          </a:ln>
          <a:effectLst/>
          <a:extLst>
            <a:ext uri="{909E8E84-426E-40DD-AFC4-6F175D3DCCD1}">
              <a14:hiddenFill xmlns:a14="http://schemas.microsoft.com/office/drawing/2010/main">
                <a:solidFill>
                  <a:schemeClr val="bg2">
                    <a:alpha val="30196"/>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20000"/>
              </a:spcBef>
              <a:spcAft>
                <a:spcPct val="0"/>
              </a:spcAft>
              <a:buFont typeface="Arial" panose="020B0604020202020204" pitchFamily="34" charset="0"/>
              <a:buChar char="•"/>
            </a:pPr>
            <a:r>
              <a:rPr lang="en-US" sz="2400" dirty="0">
                <a:solidFill>
                  <a:prstClr val="white"/>
                </a:solidFill>
              </a:rPr>
              <a:t>Maywood Pocket Park</a:t>
            </a:r>
          </a:p>
          <a:p>
            <a:pPr marL="342900" indent="-342900" fontAlgn="base">
              <a:spcBef>
                <a:spcPct val="20000"/>
              </a:spcBef>
              <a:spcAft>
                <a:spcPct val="0"/>
              </a:spcAft>
              <a:buFont typeface="Arial" panose="020B0604020202020204" pitchFamily="34" charset="0"/>
              <a:buChar char="•"/>
            </a:pPr>
            <a:r>
              <a:rPr lang="en-US" sz="2400" dirty="0" err="1">
                <a:solidFill>
                  <a:prstClr val="white"/>
                </a:solidFill>
              </a:rPr>
              <a:t>Lishakill</a:t>
            </a:r>
            <a:r>
              <a:rPr lang="en-US" sz="2400" dirty="0">
                <a:solidFill>
                  <a:prstClr val="white"/>
                </a:solidFill>
              </a:rPr>
              <a:t> Pocket Park</a:t>
            </a:r>
          </a:p>
          <a:p>
            <a:pPr marL="342900" indent="-342900" fontAlgn="base">
              <a:spcBef>
                <a:spcPct val="20000"/>
              </a:spcBef>
              <a:spcAft>
                <a:spcPct val="0"/>
              </a:spcAft>
              <a:buFont typeface="Arial" panose="020B0604020202020204" pitchFamily="34" charset="0"/>
              <a:buChar char="•"/>
            </a:pPr>
            <a:r>
              <a:rPr lang="en-US" sz="2400" dirty="0">
                <a:solidFill>
                  <a:prstClr val="white"/>
                </a:solidFill>
              </a:rPr>
              <a:t>West Albany Pocket Park</a:t>
            </a:r>
          </a:p>
          <a:p>
            <a:pPr marL="342900" indent="-342900" fontAlgn="base">
              <a:spcBef>
                <a:spcPct val="20000"/>
              </a:spcBef>
              <a:spcAft>
                <a:spcPct val="0"/>
              </a:spcAft>
              <a:buFont typeface="Arial" panose="020B0604020202020204" pitchFamily="34" charset="0"/>
              <a:buChar char="•"/>
            </a:pPr>
            <a:r>
              <a:rPr lang="en-US" sz="2400" dirty="0">
                <a:solidFill>
                  <a:prstClr val="white"/>
                </a:solidFill>
              </a:rPr>
              <a:t>Allegheny Pocket Park</a:t>
            </a:r>
          </a:p>
          <a:p>
            <a:pPr marL="342900" indent="-342900" fontAlgn="base">
              <a:spcBef>
                <a:spcPct val="20000"/>
              </a:spcBef>
              <a:spcAft>
                <a:spcPct val="0"/>
              </a:spcAft>
              <a:buFont typeface="Arial" panose="020B0604020202020204" pitchFamily="34" charset="0"/>
              <a:buChar char="•"/>
            </a:pPr>
            <a:r>
              <a:rPr lang="en-US" sz="2400" dirty="0">
                <a:solidFill>
                  <a:prstClr val="white"/>
                </a:solidFill>
              </a:rPr>
              <a:t>Latham Kiwanis Pocket Park</a:t>
            </a:r>
          </a:p>
          <a:p>
            <a:pPr marL="342900" indent="-342900" fontAlgn="base">
              <a:spcBef>
                <a:spcPct val="20000"/>
              </a:spcBef>
              <a:spcAft>
                <a:spcPct val="0"/>
              </a:spcAft>
              <a:buFont typeface="Arial" panose="020B0604020202020204" pitchFamily="34" charset="0"/>
              <a:buChar char="•"/>
            </a:pPr>
            <a:r>
              <a:rPr lang="en-US" sz="2400" dirty="0">
                <a:solidFill>
                  <a:prstClr val="white"/>
                </a:solidFill>
              </a:rPr>
              <a:t>Stanford Heights Pocket Park</a:t>
            </a:r>
          </a:p>
          <a:p>
            <a:pPr marL="342900" indent="-342900" fontAlgn="base">
              <a:spcBef>
                <a:spcPct val="20000"/>
              </a:spcBef>
              <a:spcAft>
                <a:spcPct val="0"/>
              </a:spcAft>
              <a:buFont typeface="Arial" panose="020B0604020202020204" pitchFamily="34" charset="0"/>
              <a:buChar char="•"/>
            </a:pPr>
            <a:r>
              <a:rPr lang="en-US" sz="2400" dirty="0">
                <a:solidFill>
                  <a:prstClr val="white"/>
                </a:solidFill>
              </a:rPr>
              <a:t>Fox Preserve</a:t>
            </a:r>
          </a:p>
          <a:p>
            <a:pPr marL="342900" indent="-342900" fontAlgn="base">
              <a:spcBef>
                <a:spcPct val="20000"/>
              </a:spcBef>
              <a:spcAft>
                <a:spcPct val="0"/>
              </a:spcAft>
              <a:buFont typeface="Arial" panose="020B0604020202020204" pitchFamily="34" charset="0"/>
              <a:buChar char="•"/>
            </a:pPr>
            <a:r>
              <a:rPr lang="en-US" sz="2400" dirty="0">
                <a:solidFill>
                  <a:prstClr val="white"/>
                </a:solidFill>
              </a:rPr>
              <a:t>Ashford Glen Preserve</a:t>
            </a:r>
          </a:p>
          <a:p>
            <a:pPr marL="1314450" lvl="3" indent="-285750" fontAlgn="base">
              <a:spcBef>
                <a:spcPct val="20000"/>
              </a:spcBef>
              <a:spcAft>
                <a:spcPct val="0"/>
              </a:spcAft>
              <a:buFont typeface="Arial" panose="020B0604020202020204" pitchFamily="34" charset="0"/>
              <a:buChar char="•"/>
            </a:pPr>
            <a:endParaRPr lang="en-US" sz="1500" b="1" dirty="0">
              <a:solidFill>
                <a:srgbClr val="FFFFFF"/>
              </a:solidFill>
              <a:latin typeface="Century Gothic" panose="020B0502020202020204"/>
            </a:endParaRPr>
          </a:p>
        </p:txBody>
      </p:sp>
      <p:pic>
        <p:nvPicPr>
          <p:cNvPr id="3" name="Picture 2"/>
          <p:cNvPicPr>
            <a:picLocks noChangeAspect="1"/>
          </p:cNvPicPr>
          <p:nvPr/>
        </p:nvPicPr>
        <p:blipFill>
          <a:blip r:embed="rId3"/>
          <a:stretch>
            <a:fillRect/>
          </a:stretch>
        </p:blipFill>
        <p:spPr>
          <a:xfrm>
            <a:off x="7996136" y="2952802"/>
            <a:ext cx="4342909" cy="4052678"/>
          </a:xfrm>
          <a:prstGeom prst="rect">
            <a:avLst/>
          </a:prstGeom>
        </p:spPr>
      </p:pic>
      <p:sp>
        <p:nvSpPr>
          <p:cNvPr id="6" name="Rectangle 5">
            <a:extLst>
              <a:ext uri="{FF2B5EF4-FFF2-40B4-BE49-F238E27FC236}">
                <a16:creationId xmlns:a16="http://schemas.microsoft.com/office/drawing/2014/main" id="{53CB0D87-B1F4-424D-A013-6E61FB63AAE1}"/>
              </a:ext>
            </a:extLst>
          </p:cNvPr>
          <p:cNvSpPr/>
          <p:nvPr/>
        </p:nvSpPr>
        <p:spPr>
          <a:xfrm>
            <a:off x="4195864" y="1357432"/>
            <a:ext cx="3495853" cy="4967514"/>
          </a:xfrm>
          <a:prstGeom prst="rect">
            <a:avLst/>
          </a:prstGeom>
        </p:spPr>
        <p:txBody>
          <a:bodyPr wrap="square">
            <a:spAutoFit/>
          </a:bodyPr>
          <a:lstStyle/>
          <a:p>
            <a:pPr marL="342900" indent="-342900" fontAlgn="base">
              <a:spcBef>
                <a:spcPct val="20000"/>
              </a:spcBef>
              <a:spcAft>
                <a:spcPct val="0"/>
              </a:spcAft>
              <a:buFont typeface="Arial" panose="020B0604020202020204" pitchFamily="34" charset="0"/>
              <a:buChar char="•"/>
            </a:pPr>
            <a:r>
              <a:rPr lang="en-US" sz="2400" i="1" u="sng" dirty="0">
                <a:solidFill>
                  <a:prstClr val="white"/>
                </a:solidFill>
              </a:rPr>
              <a:t>Ann Lee Pond</a:t>
            </a:r>
          </a:p>
          <a:p>
            <a:pPr marL="342900" indent="-342900" fontAlgn="base">
              <a:spcBef>
                <a:spcPct val="20000"/>
              </a:spcBef>
              <a:spcAft>
                <a:spcPct val="0"/>
              </a:spcAft>
              <a:buFont typeface="Arial" panose="020B0604020202020204" pitchFamily="34" charset="0"/>
              <a:buChar char="•"/>
            </a:pPr>
            <a:r>
              <a:rPr lang="en-US" sz="2400" dirty="0">
                <a:solidFill>
                  <a:prstClr val="white"/>
                </a:solidFill>
              </a:rPr>
              <a:t>Shaker Heritage Site</a:t>
            </a:r>
          </a:p>
          <a:p>
            <a:pPr marL="342900" lvl="0" indent="-342900" fontAlgn="base">
              <a:spcBef>
                <a:spcPct val="20000"/>
              </a:spcBef>
              <a:spcAft>
                <a:spcPct val="0"/>
              </a:spcAft>
              <a:buFont typeface="Arial" panose="020B0604020202020204" pitchFamily="34" charset="0"/>
              <a:buChar char="•"/>
            </a:pPr>
            <a:r>
              <a:rPr lang="en-US" sz="2400" dirty="0" err="1">
                <a:solidFill>
                  <a:prstClr val="white"/>
                </a:solidFill>
              </a:rPr>
              <a:t>Boght</a:t>
            </a:r>
            <a:r>
              <a:rPr lang="en-US" sz="2400" dirty="0">
                <a:solidFill>
                  <a:prstClr val="white"/>
                </a:solidFill>
              </a:rPr>
              <a:t> Baseball Complex</a:t>
            </a:r>
          </a:p>
          <a:p>
            <a:pPr marL="342900" lvl="0" indent="-342900" fontAlgn="base">
              <a:spcBef>
                <a:spcPct val="20000"/>
              </a:spcBef>
              <a:spcAft>
                <a:spcPct val="0"/>
              </a:spcAft>
              <a:buFont typeface="Arial" panose="020B0604020202020204" pitchFamily="34" charset="0"/>
              <a:buChar char="•"/>
            </a:pPr>
            <a:r>
              <a:rPr lang="en-US" sz="2400" dirty="0">
                <a:solidFill>
                  <a:prstClr val="white"/>
                </a:solidFill>
              </a:rPr>
              <a:t>North </a:t>
            </a:r>
            <a:r>
              <a:rPr lang="en-US" sz="2400" dirty="0" err="1">
                <a:solidFill>
                  <a:prstClr val="white"/>
                </a:solidFill>
              </a:rPr>
              <a:t>Colonie</a:t>
            </a:r>
            <a:r>
              <a:rPr lang="en-US" sz="2400" dirty="0">
                <a:solidFill>
                  <a:prstClr val="white"/>
                </a:solidFill>
              </a:rPr>
              <a:t> Sports Complex</a:t>
            </a:r>
          </a:p>
          <a:p>
            <a:pPr marL="342900" lvl="0" indent="-342900" fontAlgn="base">
              <a:spcBef>
                <a:spcPct val="20000"/>
              </a:spcBef>
              <a:spcAft>
                <a:spcPct val="0"/>
              </a:spcAft>
              <a:buFont typeface="Arial" panose="020B0604020202020204" pitchFamily="34" charset="0"/>
              <a:buChar char="•"/>
            </a:pPr>
            <a:r>
              <a:rPr lang="en-US" sz="2400" dirty="0">
                <a:solidFill>
                  <a:prstClr val="white"/>
                </a:solidFill>
              </a:rPr>
              <a:t>Lisha Kill Sports Complex</a:t>
            </a:r>
          </a:p>
          <a:p>
            <a:pPr marL="342900" lvl="0" indent="-342900" fontAlgn="base">
              <a:spcBef>
                <a:spcPct val="20000"/>
              </a:spcBef>
              <a:spcAft>
                <a:spcPct val="0"/>
              </a:spcAft>
              <a:buFont typeface="Arial" panose="020B0604020202020204" pitchFamily="34" charset="0"/>
              <a:buChar char="•"/>
            </a:pPr>
            <a:r>
              <a:rPr lang="en-US" sz="2400" i="1" u="sng" dirty="0"/>
              <a:t>Town of </a:t>
            </a:r>
            <a:r>
              <a:rPr lang="en-US" sz="2400" i="1" u="sng" dirty="0" err="1"/>
              <a:t>Colonie</a:t>
            </a:r>
            <a:r>
              <a:rPr lang="en-US" sz="2400" i="1" u="sng" dirty="0"/>
              <a:t> Park Boat Launch</a:t>
            </a:r>
          </a:p>
          <a:p>
            <a:pPr marL="342900" lvl="0" indent="-342900" fontAlgn="base">
              <a:spcBef>
                <a:spcPct val="20000"/>
              </a:spcBef>
              <a:spcAft>
                <a:spcPct val="0"/>
              </a:spcAft>
              <a:buFont typeface="Arial" panose="020B0604020202020204" pitchFamily="34" charset="0"/>
              <a:buChar char="•"/>
            </a:pPr>
            <a:r>
              <a:rPr lang="en-US" sz="2400" dirty="0" err="1">
                <a:solidFill>
                  <a:prstClr val="white"/>
                </a:solidFill>
              </a:rPr>
              <a:t>Newtonville</a:t>
            </a:r>
            <a:r>
              <a:rPr lang="en-US" sz="2400" dirty="0">
                <a:solidFill>
                  <a:prstClr val="white"/>
                </a:solidFill>
              </a:rPr>
              <a:t> Community Park</a:t>
            </a:r>
          </a:p>
        </p:txBody>
      </p:sp>
    </p:spTree>
    <p:extLst>
      <p:ext uri="{BB962C8B-B14F-4D97-AF65-F5344CB8AC3E}">
        <p14:creationId xmlns:p14="http://schemas.microsoft.com/office/powerpoint/2010/main" val="41690715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Mapping Protocols</a:t>
            </a:r>
          </a:p>
        </p:txBody>
      </p:sp>
      <p:sp useBgFill="1">
        <p:nvSpPr>
          <p:cNvPr id="5" name="Rectangle 4"/>
          <p:cNvSpPr/>
          <p:nvPr/>
        </p:nvSpPr>
        <p:spPr>
          <a:xfrm>
            <a:off x="10263554" y="0"/>
            <a:ext cx="1008184"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2"/>
          <p:cNvSpPr>
            <a:spLocks noChangeArrowheads="1"/>
          </p:cNvSpPr>
          <p:nvPr/>
        </p:nvSpPr>
        <p:spPr bwMode="auto">
          <a:xfrm>
            <a:off x="499236" y="1334440"/>
            <a:ext cx="6833893" cy="3236723"/>
          </a:xfrm>
          <a:prstGeom prst="rect">
            <a:avLst/>
          </a:prstGeom>
          <a:noFill/>
          <a:ln>
            <a:noFill/>
          </a:ln>
          <a:effectLst/>
          <a:extLst>
            <a:ext uri="{909E8E84-426E-40DD-AFC4-6F175D3DCCD1}">
              <a14:hiddenFill xmlns:a14="http://schemas.microsoft.com/office/drawing/2010/main">
                <a:solidFill>
                  <a:schemeClr val="bg2">
                    <a:alpha val="30196"/>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r>
              <a:rPr lang="en-US" sz="2400" dirty="0">
                <a:solidFill>
                  <a:prstClr val="white"/>
                </a:solidFill>
                <a:latin typeface="Century Gothic" panose="020B0502020202020204"/>
              </a:rPr>
              <a:t>Terrestrial sites</a:t>
            </a:r>
          </a:p>
          <a:p>
            <a:pPr marL="342900" indent="-342900" fontAlgn="base">
              <a:spcBef>
                <a:spcPct val="20000"/>
              </a:spcBef>
              <a:spcAft>
                <a:spcPct val="0"/>
              </a:spcAft>
              <a:buFont typeface="Arial" panose="020B0604020202020204" pitchFamily="34" charset="0"/>
              <a:buChar char="•"/>
            </a:pPr>
            <a:r>
              <a:rPr lang="en-US" sz="2400" dirty="0">
                <a:solidFill>
                  <a:prstClr val="white"/>
                </a:solidFill>
                <a:latin typeface="Century Gothic" panose="020B0502020202020204"/>
              </a:rPr>
              <a:t>Surveyed in June 2018; May – June 2019</a:t>
            </a:r>
          </a:p>
          <a:p>
            <a:pPr marL="342900" indent="-342900" fontAlgn="base">
              <a:spcBef>
                <a:spcPct val="20000"/>
              </a:spcBef>
              <a:spcAft>
                <a:spcPct val="0"/>
              </a:spcAft>
              <a:buFont typeface="Arial" panose="020B0604020202020204" pitchFamily="34" charset="0"/>
              <a:buChar char="•"/>
            </a:pPr>
            <a:r>
              <a:rPr lang="en-US" sz="2400" dirty="0">
                <a:solidFill>
                  <a:prstClr val="white"/>
                </a:solidFill>
                <a:latin typeface="Century Gothic" panose="020B0502020202020204"/>
              </a:rPr>
              <a:t>Walked potential corridors for invasion</a:t>
            </a:r>
          </a:p>
          <a:p>
            <a:pPr marL="800100" lvl="1" indent="-342900" fontAlgn="base">
              <a:spcBef>
                <a:spcPct val="20000"/>
              </a:spcBef>
              <a:spcAft>
                <a:spcPct val="0"/>
              </a:spcAft>
              <a:buFont typeface="Arial" panose="020B0604020202020204" pitchFamily="34" charset="0"/>
              <a:buChar char="•"/>
            </a:pPr>
            <a:r>
              <a:rPr lang="en-US" sz="2400" dirty="0">
                <a:solidFill>
                  <a:prstClr val="white"/>
                </a:solidFill>
                <a:latin typeface="Century Gothic" panose="020B0502020202020204"/>
              </a:rPr>
              <a:t>Roads, paths, streams, edges</a:t>
            </a:r>
          </a:p>
          <a:p>
            <a:pPr marL="342900" indent="-342900" fontAlgn="base">
              <a:spcBef>
                <a:spcPct val="20000"/>
              </a:spcBef>
              <a:spcAft>
                <a:spcPct val="0"/>
              </a:spcAft>
              <a:buFont typeface="Arial" panose="020B0604020202020204" pitchFamily="34" charset="0"/>
              <a:buChar char="•"/>
            </a:pPr>
            <a:r>
              <a:rPr lang="en-US" sz="2400" dirty="0">
                <a:solidFill>
                  <a:prstClr val="white"/>
                </a:solidFill>
                <a:latin typeface="Century Gothic" panose="020B0502020202020204"/>
              </a:rPr>
              <a:t>Mapped locations of species encountered</a:t>
            </a:r>
          </a:p>
          <a:p>
            <a:pPr marL="800100" lvl="1" indent="-342900" fontAlgn="base">
              <a:spcBef>
                <a:spcPct val="20000"/>
              </a:spcBef>
              <a:spcAft>
                <a:spcPct val="0"/>
              </a:spcAft>
              <a:buFont typeface="Arial" panose="020B0604020202020204" pitchFamily="34" charset="0"/>
              <a:buChar char="•"/>
            </a:pPr>
            <a:r>
              <a:rPr lang="en-US" sz="2400" i="1" dirty="0" err="1">
                <a:solidFill>
                  <a:prstClr val="white"/>
                </a:solidFill>
                <a:latin typeface="Century Gothic" panose="020B0502020202020204"/>
              </a:rPr>
              <a:t>i</a:t>
            </a:r>
            <a:r>
              <a:rPr lang="en-US" sz="2400" dirty="0" err="1">
                <a:solidFill>
                  <a:prstClr val="white"/>
                </a:solidFill>
                <a:latin typeface="Century Gothic" panose="020B0502020202020204"/>
              </a:rPr>
              <a:t>MapInvasives</a:t>
            </a:r>
            <a:endParaRPr lang="en-US" sz="2400" dirty="0">
              <a:solidFill>
                <a:prstClr val="white"/>
              </a:solidFill>
              <a:latin typeface="Century Gothic" panose="020B0502020202020204"/>
            </a:endParaRPr>
          </a:p>
          <a:p>
            <a:pPr marL="800100" lvl="1" indent="-342900" fontAlgn="base">
              <a:spcBef>
                <a:spcPct val="20000"/>
              </a:spcBef>
              <a:spcAft>
                <a:spcPct val="0"/>
              </a:spcAft>
              <a:buFont typeface="Arial" panose="020B0604020202020204" pitchFamily="34" charset="0"/>
              <a:buChar char="•"/>
            </a:pPr>
            <a:r>
              <a:rPr lang="en-US" sz="2400" dirty="0">
                <a:solidFill>
                  <a:prstClr val="white"/>
                </a:solidFill>
                <a:latin typeface="Century Gothic" panose="020B0502020202020204"/>
              </a:rPr>
              <a:t>Regular intervals; relative abundance</a:t>
            </a:r>
          </a:p>
          <a:p>
            <a:pPr fontAlgn="base">
              <a:spcBef>
                <a:spcPct val="20000"/>
              </a:spcBef>
              <a:spcAft>
                <a:spcPct val="0"/>
              </a:spcAft>
            </a:pPr>
            <a:r>
              <a:rPr lang="en-US" sz="2400" dirty="0">
                <a:solidFill>
                  <a:prstClr val="white"/>
                </a:solidFill>
                <a:latin typeface="Century Gothic" panose="020B0502020202020204"/>
              </a:rPr>
              <a:t>Aquatic sites</a:t>
            </a:r>
          </a:p>
          <a:p>
            <a:pPr marL="342900" indent="-342900" fontAlgn="base">
              <a:spcBef>
                <a:spcPct val="20000"/>
              </a:spcBef>
              <a:spcAft>
                <a:spcPct val="0"/>
              </a:spcAft>
              <a:buFont typeface="Arial" panose="020B0604020202020204" pitchFamily="34" charset="0"/>
              <a:buChar char="•"/>
            </a:pPr>
            <a:r>
              <a:rPr lang="en-US" sz="2400" dirty="0">
                <a:solidFill>
                  <a:prstClr val="white"/>
                </a:solidFill>
                <a:latin typeface="Century Gothic" panose="020B0502020202020204"/>
              </a:rPr>
              <a:t>Surveyed in mid-June</a:t>
            </a:r>
          </a:p>
          <a:p>
            <a:pPr marL="342900" indent="-342900" fontAlgn="base">
              <a:spcBef>
                <a:spcPct val="20000"/>
              </a:spcBef>
              <a:spcAft>
                <a:spcPct val="0"/>
              </a:spcAft>
              <a:buFont typeface="Arial" panose="020B0604020202020204" pitchFamily="34" charset="0"/>
              <a:buChar char="•"/>
            </a:pPr>
            <a:r>
              <a:rPr lang="en-US" sz="2400" dirty="0">
                <a:solidFill>
                  <a:prstClr val="white"/>
                </a:solidFill>
                <a:latin typeface="Century Gothic" panose="020B0502020202020204"/>
              </a:rPr>
              <a:t>Rake toss (13” garden rake attached to 10’ of rope); every 3-5 meters (shoreline)</a:t>
            </a:r>
          </a:p>
          <a:p>
            <a:pPr marL="1314450" lvl="3" indent="-285750" fontAlgn="base">
              <a:spcBef>
                <a:spcPct val="20000"/>
              </a:spcBef>
              <a:spcAft>
                <a:spcPct val="0"/>
              </a:spcAft>
              <a:buFont typeface="Arial" panose="020B0604020202020204" pitchFamily="34" charset="0"/>
              <a:buChar char="•"/>
            </a:pPr>
            <a:endParaRPr lang="en-US" sz="1500" b="1" dirty="0">
              <a:solidFill>
                <a:srgbClr val="FFFFFF"/>
              </a:solidFill>
              <a:latin typeface="Century Gothic" panose="020B0502020202020204"/>
            </a:endParaRPr>
          </a:p>
        </p:txBody>
      </p:sp>
      <p:pic>
        <p:nvPicPr>
          <p:cNvPr id="3" name="Picture 2"/>
          <p:cNvPicPr>
            <a:picLocks noChangeAspect="1"/>
          </p:cNvPicPr>
          <p:nvPr/>
        </p:nvPicPr>
        <p:blipFill>
          <a:blip r:embed="rId3"/>
          <a:stretch>
            <a:fillRect/>
          </a:stretch>
        </p:blipFill>
        <p:spPr>
          <a:xfrm>
            <a:off x="7996136" y="2952802"/>
            <a:ext cx="4342909" cy="4052678"/>
          </a:xfrm>
          <a:prstGeom prst="rect">
            <a:avLst/>
          </a:prstGeom>
        </p:spPr>
      </p:pic>
      <p:pic>
        <p:nvPicPr>
          <p:cNvPr id="8" name="Picture 7"/>
          <p:cNvPicPr>
            <a:picLocks noChangeAspect="1"/>
          </p:cNvPicPr>
          <p:nvPr/>
        </p:nvPicPr>
        <p:blipFill>
          <a:blip r:embed="rId4"/>
          <a:stretch>
            <a:fillRect/>
          </a:stretch>
        </p:blipFill>
        <p:spPr>
          <a:xfrm>
            <a:off x="7996136" y="-201106"/>
            <a:ext cx="4195865" cy="3153908"/>
          </a:xfrm>
          <a:prstGeom prst="rect">
            <a:avLst/>
          </a:prstGeom>
        </p:spPr>
      </p:pic>
    </p:spTree>
    <p:extLst>
      <p:ext uri="{BB962C8B-B14F-4D97-AF65-F5344CB8AC3E}">
        <p14:creationId xmlns:p14="http://schemas.microsoft.com/office/powerpoint/2010/main" val="93945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p:nvPr/>
        </p:nvSpPr>
        <p:spPr>
          <a:xfrm>
            <a:off x="10263554" y="0"/>
            <a:ext cx="1008184"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47" name="Group 146"/>
          <p:cNvGrpSpPr/>
          <p:nvPr/>
        </p:nvGrpSpPr>
        <p:grpSpPr>
          <a:xfrm>
            <a:off x="2708695" y="282467"/>
            <a:ext cx="6607834" cy="6170091"/>
            <a:chOff x="2708695" y="282467"/>
            <a:chExt cx="6607834" cy="6170091"/>
          </a:xfrm>
        </p:grpSpPr>
        <p:sp>
          <p:nvSpPr>
            <p:cNvPr id="9" name="Rectangle 8"/>
            <p:cNvSpPr/>
            <p:nvPr/>
          </p:nvSpPr>
          <p:spPr>
            <a:xfrm>
              <a:off x="2708695" y="282467"/>
              <a:ext cx="6607834" cy="61700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 name="Picture 145"/>
            <p:cNvPicPr>
              <a:picLocks noChangeAspect="1"/>
            </p:cNvPicPr>
            <p:nvPr/>
          </p:nvPicPr>
          <p:blipFill>
            <a:blip r:embed="rId3"/>
            <a:stretch>
              <a:fillRect/>
            </a:stretch>
          </p:blipFill>
          <p:spPr>
            <a:xfrm>
              <a:off x="3123585" y="564937"/>
              <a:ext cx="5944829" cy="5728125"/>
            </a:xfrm>
            <a:prstGeom prst="rect">
              <a:avLst/>
            </a:prstGeom>
          </p:spPr>
        </p:pic>
      </p:grpSp>
      <p:sp>
        <p:nvSpPr>
          <p:cNvPr id="17" name="Title 1">
            <a:extLst>
              <a:ext uri="{FF2B5EF4-FFF2-40B4-BE49-F238E27FC236}">
                <a16:creationId xmlns:a16="http://schemas.microsoft.com/office/drawing/2014/main" id="{4C29F2FA-075F-4F76-9F71-D95728620155}"/>
              </a:ext>
            </a:extLst>
          </p:cNvPr>
          <p:cNvSpPr>
            <a:spLocks noGrp="1"/>
          </p:cNvSpPr>
          <p:nvPr>
            <p:ph type="title"/>
          </p:nvPr>
        </p:nvSpPr>
        <p:spPr>
          <a:xfrm>
            <a:off x="646280" y="452718"/>
            <a:ext cx="9407173" cy="1400530"/>
          </a:xfrm>
        </p:spPr>
        <p:txBody>
          <a:bodyPr/>
          <a:lstStyle/>
          <a:p>
            <a:r>
              <a:rPr lang="en-US" dirty="0"/>
              <a:t>2018</a:t>
            </a:r>
          </a:p>
        </p:txBody>
      </p:sp>
    </p:spTree>
    <p:extLst>
      <p:ext uri="{BB962C8B-B14F-4D97-AF65-F5344CB8AC3E}">
        <p14:creationId xmlns:p14="http://schemas.microsoft.com/office/powerpoint/2010/main" val="29489276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p:nvPr/>
        </p:nvSpPr>
        <p:spPr>
          <a:xfrm>
            <a:off x="10263554" y="0"/>
            <a:ext cx="1008184"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47" name="Group 146"/>
          <p:cNvGrpSpPr/>
          <p:nvPr/>
        </p:nvGrpSpPr>
        <p:grpSpPr>
          <a:xfrm>
            <a:off x="2708695" y="282467"/>
            <a:ext cx="6607834" cy="6170091"/>
            <a:chOff x="2708695" y="282467"/>
            <a:chExt cx="6607834" cy="6170091"/>
          </a:xfrm>
        </p:grpSpPr>
        <p:sp>
          <p:nvSpPr>
            <p:cNvPr id="9" name="Rectangle 8"/>
            <p:cNvSpPr/>
            <p:nvPr/>
          </p:nvSpPr>
          <p:spPr>
            <a:xfrm>
              <a:off x="2708695" y="282467"/>
              <a:ext cx="6607834" cy="61700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 name="Picture 145"/>
            <p:cNvPicPr>
              <a:picLocks noChangeAspect="1"/>
            </p:cNvPicPr>
            <p:nvPr/>
          </p:nvPicPr>
          <p:blipFill>
            <a:blip r:embed="rId3"/>
            <a:stretch>
              <a:fillRect/>
            </a:stretch>
          </p:blipFill>
          <p:spPr>
            <a:xfrm>
              <a:off x="3123585" y="564937"/>
              <a:ext cx="5944829" cy="5728125"/>
            </a:xfrm>
            <a:prstGeom prst="rect">
              <a:avLst/>
            </a:prstGeom>
          </p:spPr>
        </p:pic>
      </p:grpSp>
      <p:sp>
        <p:nvSpPr>
          <p:cNvPr id="6" name="5-Point Star 5"/>
          <p:cNvSpPr>
            <a:spLocks noChangeAspect="1"/>
          </p:cNvSpPr>
          <p:nvPr/>
        </p:nvSpPr>
        <p:spPr>
          <a:xfrm>
            <a:off x="2848384" y="2581188"/>
            <a:ext cx="275201" cy="27432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a:spLocks noChangeAspect="1"/>
          </p:cNvSpPr>
          <p:nvPr/>
        </p:nvSpPr>
        <p:spPr>
          <a:xfrm>
            <a:off x="2875468" y="4118085"/>
            <a:ext cx="275201" cy="27432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a:spLocks noChangeAspect="1"/>
          </p:cNvSpPr>
          <p:nvPr/>
        </p:nvSpPr>
        <p:spPr>
          <a:xfrm>
            <a:off x="2875469" y="4275459"/>
            <a:ext cx="275201" cy="27432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a:spLocks noChangeAspect="1"/>
          </p:cNvSpPr>
          <p:nvPr/>
        </p:nvSpPr>
        <p:spPr>
          <a:xfrm>
            <a:off x="2884134" y="3705749"/>
            <a:ext cx="275201" cy="27432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a:spLocks noChangeAspect="1"/>
          </p:cNvSpPr>
          <p:nvPr/>
        </p:nvSpPr>
        <p:spPr>
          <a:xfrm>
            <a:off x="2875467" y="4432833"/>
            <a:ext cx="275201" cy="27432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a:spLocks noChangeAspect="1"/>
          </p:cNvSpPr>
          <p:nvPr/>
        </p:nvSpPr>
        <p:spPr>
          <a:xfrm>
            <a:off x="2875470" y="4755591"/>
            <a:ext cx="275201" cy="27432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a:spLocks noChangeAspect="1"/>
          </p:cNvSpPr>
          <p:nvPr/>
        </p:nvSpPr>
        <p:spPr>
          <a:xfrm>
            <a:off x="2884133" y="4612214"/>
            <a:ext cx="275201" cy="274320"/>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a:spLocks noChangeAspect="1"/>
          </p:cNvSpPr>
          <p:nvPr/>
        </p:nvSpPr>
        <p:spPr>
          <a:xfrm>
            <a:off x="2892768" y="3332944"/>
            <a:ext cx="275201" cy="274320"/>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a:spLocks noChangeAspect="1"/>
          </p:cNvSpPr>
          <p:nvPr/>
        </p:nvSpPr>
        <p:spPr>
          <a:xfrm>
            <a:off x="2897274" y="1294668"/>
            <a:ext cx="275201" cy="274320"/>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a:spLocks noChangeAspect="1"/>
          </p:cNvSpPr>
          <p:nvPr/>
        </p:nvSpPr>
        <p:spPr>
          <a:xfrm>
            <a:off x="2875466" y="5380662"/>
            <a:ext cx="275201" cy="274320"/>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4C29F2FA-075F-4F76-9F71-D95728620155}"/>
              </a:ext>
            </a:extLst>
          </p:cNvPr>
          <p:cNvSpPr>
            <a:spLocks noGrp="1"/>
          </p:cNvSpPr>
          <p:nvPr>
            <p:ph type="title"/>
          </p:nvPr>
        </p:nvSpPr>
        <p:spPr>
          <a:xfrm>
            <a:off x="646280" y="452718"/>
            <a:ext cx="9407173" cy="1400530"/>
          </a:xfrm>
        </p:spPr>
        <p:txBody>
          <a:bodyPr/>
          <a:lstStyle/>
          <a:p>
            <a:r>
              <a:rPr lang="en-US" dirty="0"/>
              <a:t>2018</a:t>
            </a:r>
          </a:p>
        </p:txBody>
      </p:sp>
    </p:spTree>
    <p:extLst>
      <p:ext uri="{BB962C8B-B14F-4D97-AF65-F5344CB8AC3E}">
        <p14:creationId xmlns:p14="http://schemas.microsoft.com/office/powerpoint/2010/main" val="1076350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p:nvPr/>
        </p:nvSpPr>
        <p:spPr>
          <a:xfrm>
            <a:off x="10263554" y="0"/>
            <a:ext cx="1008184"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2138547" y="842682"/>
            <a:ext cx="9876905" cy="60425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4C29F2FA-075F-4F76-9F71-D95728620155}"/>
              </a:ext>
            </a:extLst>
          </p:cNvPr>
          <p:cNvSpPr>
            <a:spLocks noGrp="1"/>
          </p:cNvSpPr>
          <p:nvPr>
            <p:ph type="title"/>
          </p:nvPr>
        </p:nvSpPr>
        <p:spPr>
          <a:xfrm>
            <a:off x="646280" y="452718"/>
            <a:ext cx="9407173" cy="1400530"/>
          </a:xfrm>
        </p:spPr>
        <p:txBody>
          <a:bodyPr/>
          <a:lstStyle/>
          <a:p>
            <a:r>
              <a:rPr lang="en-US" dirty="0"/>
              <a:t>2019</a:t>
            </a:r>
          </a:p>
        </p:txBody>
      </p:sp>
      <p:pic>
        <p:nvPicPr>
          <p:cNvPr id="2" name="Picture 1">
            <a:extLst>
              <a:ext uri="{FF2B5EF4-FFF2-40B4-BE49-F238E27FC236}">
                <a16:creationId xmlns:a16="http://schemas.microsoft.com/office/drawing/2014/main" id="{76D9ED53-2634-48D1-8220-42A15A238A16}"/>
              </a:ext>
            </a:extLst>
          </p:cNvPr>
          <p:cNvPicPr>
            <a:picLocks noChangeAspect="1"/>
          </p:cNvPicPr>
          <p:nvPr/>
        </p:nvPicPr>
        <p:blipFill>
          <a:blip r:embed="rId3"/>
          <a:stretch>
            <a:fillRect/>
          </a:stretch>
        </p:blipFill>
        <p:spPr>
          <a:xfrm>
            <a:off x="2664822" y="1290918"/>
            <a:ext cx="9035635" cy="5193817"/>
          </a:xfrm>
          <a:prstGeom prst="rect">
            <a:avLst/>
          </a:prstGeom>
        </p:spPr>
      </p:pic>
      <p:pic>
        <p:nvPicPr>
          <p:cNvPr id="3" name="Picture 2">
            <a:extLst>
              <a:ext uri="{FF2B5EF4-FFF2-40B4-BE49-F238E27FC236}">
                <a16:creationId xmlns:a16="http://schemas.microsoft.com/office/drawing/2014/main" id="{1A3571E3-E77C-4704-8CA2-B7141D3AAE76}"/>
              </a:ext>
            </a:extLst>
          </p:cNvPr>
          <p:cNvPicPr>
            <a:picLocks noChangeAspect="1"/>
          </p:cNvPicPr>
          <p:nvPr/>
        </p:nvPicPr>
        <p:blipFill>
          <a:blip r:embed="rId4"/>
          <a:stretch>
            <a:fillRect/>
          </a:stretch>
        </p:blipFill>
        <p:spPr>
          <a:xfrm>
            <a:off x="2449730" y="2386012"/>
            <a:ext cx="215092" cy="219075"/>
          </a:xfrm>
          <a:prstGeom prst="rect">
            <a:avLst/>
          </a:prstGeom>
        </p:spPr>
      </p:pic>
      <p:pic>
        <p:nvPicPr>
          <p:cNvPr id="4" name="Picture 3">
            <a:extLst>
              <a:ext uri="{FF2B5EF4-FFF2-40B4-BE49-F238E27FC236}">
                <a16:creationId xmlns:a16="http://schemas.microsoft.com/office/drawing/2014/main" id="{84114A23-D670-47CC-BD13-DECE98085FD1}"/>
              </a:ext>
            </a:extLst>
          </p:cNvPr>
          <p:cNvPicPr>
            <a:picLocks noChangeAspect="1"/>
          </p:cNvPicPr>
          <p:nvPr/>
        </p:nvPicPr>
        <p:blipFill>
          <a:blip r:embed="rId5"/>
          <a:stretch>
            <a:fillRect/>
          </a:stretch>
        </p:blipFill>
        <p:spPr>
          <a:xfrm>
            <a:off x="2449730" y="2995051"/>
            <a:ext cx="213378" cy="219475"/>
          </a:xfrm>
          <a:prstGeom prst="rect">
            <a:avLst/>
          </a:prstGeom>
        </p:spPr>
      </p:pic>
      <p:pic>
        <p:nvPicPr>
          <p:cNvPr id="6" name="Picture 5">
            <a:extLst>
              <a:ext uri="{FF2B5EF4-FFF2-40B4-BE49-F238E27FC236}">
                <a16:creationId xmlns:a16="http://schemas.microsoft.com/office/drawing/2014/main" id="{56782642-3CE3-4AD6-BD5D-DEFC175BD7F1}"/>
              </a:ext>
            </a:extLst>
          </p:cNvPr>
          <p:cNvPicPr>
            <a:picLocks noChangeAspect="1"/>
          </p:cNvPicPr>
          <p:nvPr/>
        </p:nvPicPr>
        <p:blipFill>
          <a:blip r:embed="rId5"/>
          <a:stretch>
            <a:fillRect/>
          </a:stretch>
        </p:blipFill>
        <p:spPr>
          <a:xfrm>
            <a:off x="2449730" y="3604490"/>
            <a:ext cx="213378" cy="219475"/>
          </a:xfrm>
          <a:prstGeom prst="rect">
            <a:avLst/>
          </a:prstGeom>
        </p:spPr>
      </p:pic>
      <p:pic>
        <p:nvPicPr>
          <p:cNvPr id="7" name="Picture 6">
            <a:extLst>
              <a:ext uri="{FF2B5EF4-FFF2-40B4-BE49-F238E27FC236}">
                <a16:creationId xmlns:a16="http://schemas.microsoft.com/office/drawing/2014/main" id="{9A649FEF-E7A8-47D1-8F4C-264DC1865A03}"/>
              </a:ext>
            </a:extLst>
          </p:cNvPr>
          <p:cNvPicPr>
            <a:picLocks noChangeAspect="1"/>
          </p:cNvPicPr>
          <p:nvPr/>
        </p:nvPicPr>
        <p:blipFill>
          <a:blip r:embed="rId5"/>
          <a:stretch>
            <a:fillRect/>
          </a:stretch>
        </p:blipFill>
        <p:spPr>
          <a:xfrm>
            <a:off x="2449730" y="4259515"/>
            <a:ext cx="213378" cy="219475"/>
          </a:xfrm>
          <a:prstGeom prst="rect">
            <a:avLst/>
          </a:prstGeom>
        </p:spPr>
      </p:pic>
      <p:pic>
        <p:nvPicPr>
          <p:cNvPr id="8" name="Picture 7">
            <a:extLst>
              <a:ext uri="{FF2B5EF4-FFF2-40B4-BE49-F238E27FC236}">
                <a16:creationId xmlns:a16="http://schemas.microsoft.com/office/drawing/2014/main" id="{52B8947A-E8C8-4906-BBAD-94C1AECE70C9}"/>
              </a:ext>
            </a:extLst>
          </p:cNvPr>
          <p:cNvPicPr>
            <a:picLocks noChangeAspect="1"/>
          </p:cNvPicPr>
          <p:nvPr/>
        </p:nvPicPr>
        <p:blipFill>
          <a:blip r:embed="rId5"/>
          <a:stretch>
            <a:fillRect/>
          </a:stretch>
        </p:blipFill>
        <p:spPr>
          <a:xfrm>
            <a:off x="2449730" y="4840126"/>
            <a:ext cx="213378" cy="219475"/>
          </a:xfrm>
          <a:prstGeom prst="rect">
            <a:avLst/>
          </a:prstGeom>
        </p:spPr>
      </p:pic>
      <p:pic>
        <p:nvPicPr>
          <p:cNvPr id="10" name="Picture 9">
            <a:extLst>
              <a:ext uri="{FF2B5EF4-FFF2-40B4-BE49-F238E27FC236}">
                <a16:creationId xmlns:a16="http://schemas.microsoft.com/office/drawing/2014/main" id="{FDD3AABF-761E-4EC7-94C9-1C2154781658}"/>
              </a:ext>
            </a:extLst>
          </p:cNvPr>
          <p:cNvPicPr>
            <a:picLocks noChangeAspect="1"/>
          </p:cNvPicPr>
          <p:nvPr/>
        </p:nvPicPr>
        <p:blipFill>
          <a:blip r:embed="rId5"/>
          <a:stretch>
            <a:fillRect/>
          </a:stretch>
        </p:blipFill>
        <p:spPr>
          <a:xfrm>
            <a:off x="2449730" y="1891427"/>
            <a:ext cx="213378" cy="219475"/>
          </a:xfrm>
          <a:prstGeom prst="rect">
            <a:avLst/>
          </a:prstGeom>
        </p:spPr>
      </p:pic>
      <p:pic>
        <p:nvPicPr>
          <p:cNvPr id="11" name="Picture 10">
            <a:extLst>
              <a:ext uri="{FF2B5EF4-FFF2-40B4-BE49-F238E27FC236}">
                <a16:creationId xmlns:a16="http://schemas.microsoft.com/office/drawing/2014/main" id="{20E86D90-1EC9-47F4-AC58-8850E0DBD18E}"/>
              </a:ext>
            </a:extLst>
          </p:cNvPr>
          <p:cNvPicPr>
            <a:picLocks noChangeAspect="1"/>
          </p:cNvPicPr>
          <p:nvPr/>
        </p:nvPicPr>
        <p:blipFill>
          <a:blip r:embed="rId5"/>
          <a:stretch>
            <a:fillRect/>
          </a:stretch>
        </p:blipFill>
        <p:spPr>
          <a:xfrm>
            <a:off x="2449730" y="5023822"/>
            <a:ext cx="213378" cy="219475"/>
          </a:xfrm>
          <a:prstGeom prst="rect">
            <a:avLst/>
          </a:prstGeom>
        </p:spPr>
      </p:pic>
    </p:spTree>
    <p:extLst>
      <p:ext uri="{BB962C8B-B14F-4D97-AF65-F5344CB8AC3E}">
        <p14:creationId xmlns:p14="http://schemas.microsoft.com/office/powerpoint/2010/main" val="5814145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p:nvPr/>
        </p:nvSpPr>
        <p:spPr>
          <a:xfrm>
            <a:off x="10263554" y="0"/>
            <a:ext cx="1008184"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2138547" y="842682"/>
            <a:ext cx="9876905" cy="60425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4C29F2FA-075F-4F76-9F71-D95728620155}"/>
              </a:ext>
            </a:extLst>
          </p:cNvPr>
          <p:cNvSpPr>
            <a:spLocks noGrp="1"/>
          </p:cNvSpPr>
          <p:nvPr>
            <p:ph type="title"/>
          </p:nvPr>
        </p:nvSpPr>
        <p:spPr>
          <a:xfrm>
            <a:off x="646280" y="452718"/>
            <a:ext cx="9407173" cy="1400530"/>
          </a:xfrm>
        </p:spPr>
        <p:txBody>
          <a:bodyPr/>
          <a:lstStyle/>
          <a:p>
            <a:r>
              <a:rPr lang="en-US" dirty="0"/>
              <a:t>2019</a:t>
            </a:r>
          </a:p>
        </p:txBody>
      </p:sp>
      <p:pic>
        <p:nvPicPr>
          <p:cNvPr id="2" name="Picture 1">
            <a:extLst>
              <a:ext uri="{FF2B5EF4-FFF2-40B4-BE49-F238E27FC236}">
                <a16:creationId xmlns:a16="http://schemas.microsoft.com/office/drawing/2014/main" id="{76D9ED53-2634-48D1-8220-42A15A238A16}"/>
              </a:ext>
            </a:extLst>
          </p:cNvPr>
          <p:cNvPicPr>
            <a:picLocks noChangeAspect="1"/>
          </p:cNvPicPr>
          <p:nvPr/>
        </p:nvPicPr>
        <p:blipFill>
          <a:blip r:embed="rId3"/>
          <a:stretch>
            <a:fillRect/>
          </a:stretch>
        </p:blipFill>
        <p:spPr>
          <a:xfrm>
            <a:off x="2664822" y="1290918"/>
            <a:ext cx="9035635" cy="5193817"/>
          </a:xfrm>
          <a:prstGeom prst="rect">
            <a:avLst/>
          </a:prstGeom>
        </p:spPr>
      </p:pic>
      <p:pic>
        <p:nvPicPr>
          <p:cNvPr id="3" name="Picture 2">
            <a:extLst>
              <a:ext uri="{FF2B5EF4-FFF2-40B4-BE49-F238E27FC236}">
                <a16:creationId xmlns:a16="http://schemas.microsoft.com/office/drawing/2014/main" id="{1A3571E3-E77C-4704-8CA2-B7141D3AAE76}"/>
              </a:ext>
            </a:extLst>
          </p:cNvPr>
          <p:cNvPicPr>
            <a:picLocks noChangeAspect="1"/>
          </p:cNvPicPr>
          <p:nvPr/>
        </p:nvPicPr>
        <p:blipFill>
          <a:blip r:embed="rId4"/>
          <a:stretch>
            <a:fillRect/>
          </a:stretch>
        </p:blipFill>
        <p:spPr>
          <a:xfrm>
            <a:off x="2449730" y="2386012"/>
            <a:ext cx="215092" cy="219075"/>
          </a:xfrm>
          <a:prstGeom prst="rect">
            <a:avLst/>
          </a:prstGeom>
        </p:spPr>
      </p:pic>
      <p:pic>
        <p:nvPicPr>
          <p:cNvPr id="4" name="Picture 3">
            <a:extLst>
              <a:ext uri="{FF2B5EF4-FFF2-40B4-BE49-F238E27FC236}">
                <a16:creationId xmlns:a16="http://schemas.microsoft.com/office/drawing/2014/main" id="{84114A23-D670-47CC-BD13-DECE98085FD1}"/>
              </a:ext>
            </a:extLst>
          </p:cNvPr>
          <p:cNvPicPr>
            <a:picLocks noChangeAspect="1"/>
          </p:cNvPicPr>
          <p:nvPr/>
        </p:nvPicPr>
        <p:blipFill>
          <a:blip r:embed="rId5"/>
          <a:stretch>
            <a:fillRect/>
          </a:stretch>
        </p:blipFill>
        <p:spPr>
          <a:xfrm>
            <a:off x="2449730" y="2995051"/>
            <a:ext cx="213378" cy="219475"/>
          </a:xfrm>
          <a:prstGeom prst="rect">
            <a:avLst/>
          </a:prstGeom>
        </p:spPr>
      </p:pic>
      <p:pic>
        <p:nvPicPr>
          <p:cNvPr id="6" name="Picture 5">
            <a:extLst>
              <a:ext uri="{FF2B5EF4-FFF2-40B4-BE49-F238E27FC236}">
                <a16:creationId xmlns:a16="http://schemas.microsoft.com/office/drawing/2014/main" id="{56782642-3CE3-4AD6-BD5D-DEFC175BD7F1}"/>
              </a:ext>
            </a:extLst>
          </p:cNvPr>
          <p:cNvPicPr>
            <a:picLocks noChangeAspect="1"/>
          </p:cNvPicPr>
          <p:nvPr/>
        </p:nvPicPr>
        <p:blipFill>
          <a:blip r:embed="rId5"/>
          <a:stretch>
            <a:fillRect/>
          </a:stretch>
        </p:blipFill>
        <p:spPr>
          <a:xfrm>
            <a:off x="2449730" y="3604490"/>
            <a:ext cx="213378" cy="219475"/>
          </a:xfrm>
          <a:prstGeom prst="rect">
            <a:avLst/>
          </a:prstGeom>
        </p:spPr>
      </p:pic>
      <p:pic>
        <p:nvPicPr>
          <p:cNvPr id="7" name="Picture 6">
            <a:extLst>
              <a:ext uri="{FF2B5EF4-FFF2-40B4-BE49-F238E27FC236}">
                <a16:creationId xmlns:a16="http://schemas.microsoft.com/office/drawing/2014/main" id="{9A649FEF-E7A8-47D1-8F4C-264DC1865A03}"/>
              </a:ext>
            </a:extLst>
          </p:cNvPr>
          <p:cNvPicPr>
            <a:picLocks noChangeAspect="1"/>
          </p:cNvPicPr>
          <p:nvPr/>
        </p:nvPicPr>
        <p:blipFill>
          <a:blip r:embed="rId5"/>
          <a:stretch>
            <a:fillRect/>
          </a:stretch>
        </p:blipFill>
        <p:spPr>
          <a:xfrm>
            <a:off x="2449730" y="4259515"/>
            <a:ext cx="213378" cy="219475"/>
          </a:xfrm>
          <a:prstGeom prst="rect">
            <a:avLst/>
          </a:prstGeom>
        </p:spPr>
      </p:pic>
      <p:pic>
        <p:nvPicPr>
          <p:cNvPr id="8" name="Picture 7">
            <a:extLst>
              <a:ext uri="{FF2B5EF4-FFF2-40B4-BE49-F238E27FC236}">
                <a16:creationId xmlns:a16="http://schemas.microsoft.com/office/drawing/2014/main" id="{52B8947A-E8C8-4906-BBAD-94C1AECE70C9}"/>
              </a:ext>
            </a:extLst>
          </p:cNvPr>
          <p:cNvPicPr>
            <a:picLocks noChangeAspect="1"/>
          </p:cNvPicPr>
          <p:nvPr/>
        </p:nvPicPr>
        <p:blipFill>
          <a:blip r:embed="rId5"/>
          <a:stretch>
            <a:fillRect/>
          </a:stretch>
        </p:blipFill>
        <p:spPr>
          <a:xfrm>
            <a:off x="2449730" y="4840126"/>
            <a:ext cx="213378" cy="219475"/>
          </a:xfrm>
          <a:prstGeom prst="rect">
            <a:avLst/>
          </a:prstGeom>
        </p:spPr>
      </p:pic>
      <p:pic>
        <p:nvPicPr>
          <p:cNvPr id="10" name="Picture 9">
            <a:extLst>
              <a:ext uri="{FF2B5EF4-FFF2-40B4-BE49-F238E27FC236}">
                <a16:creationId xmlns:a16="http://schemas.microsoft.com/office/drawing/2014/main" id="{FDD3AABF-761E-4EC7-94C9-1C2154781658}"/>
              </a:ext>
            </a:extLst>
          </p:cNvPr>
          <p:cNvPicPr>
            <a:picLocks noChangeAspect="1"/>
          </p:cNvPicPr>
          <p:nvPr/>
        </p:nvPicPr>
        <p:blipFill>
          <a:blip r:embed="rId5"/>
          <a:stretch>
            <a:fillRect/>
          </a:stretch>
        </p:blipFill>
        <p:spPr>
          <a:xfrm>
            <a:off x="2449730" y="1891427"/>
            <a:ext cx="213378" cy="219475"/>
          </a:xfrm>
          <a:prstGeom prst="rect">
            <a:avLst/>
          </a:prstGeom>
        </p:spPr>
      </p:pic>
      <p:pic>
        <p:nvPicPr>
          <p:cNvPr id="11" name="Picture 10">
            <a:extLst>
              <a:ext uri="{FF2B5EF4-FFF2-40B4-BE49-F238E27FC236}">
                <a16:creationId xmlns:a16="http://schemas.microsoft.com/office/drawing/2014/main" id="{20E86D90-1EC9-47F4-AC58-8850E0DBD18E}"/>
              </a:ext>
            </a:extLst>
          </p:cNvPr>
          <p:cNvPicPr>
            <a:picLocks noChangeAspect="1"/>
          </p:cNvPicPr>
          <p:nvPr/>
        </p:nvPicPr>
        <p:blipFill>
          <a:blip r:embed="rId5"/>
          <a:stretch>
            <a:fillRect/>
          </a:stretch>
        </p:blipFill>
        <p:spPr>
          <a:xfrm>
            <a:off x="2449730" y="5023822"/>
            <a:ext cx="213378" cy="219475"/>
          </a:xfrm>
          <a:prstGeom prst="rect">
            <a:avLst/>
          </a:prstGeom>
        </p:spPr>
      </p:pic>
      <p:pic>
        <p:nvPicPr>
          <p:cNvPr id="12" name="Picture 11">
            <a:extLst>
              <a:ext uri="{FF2B5EF4-FFF2-40B4-BE49-F238E27FC236}">
                <a16:creationId xmlns:a16="http://schemas.microsoft.com/office/drawing/2014/main" id="{31BA6A96-4F13-43DF-BC58-C8A14D828402}"/>
              </a:ext>
            </a:extLst>
          </p:cNvPr>
          <p:cNvPicPr>
            <a:picLocks noChangeAspect="1"/>
          </p:cNvPicPr>
          <p:nvPr/>
        </p:nvPicPr>
        <p:blipFill>
          <a:blip r:embed="rId6"/>
          <a:stretch>
            <a:fillRect/>
          </a:stretch>
        </p:blipFill>
        <p:spPr>
          <a:xfrm>
            <a:off x="2449730" y="4571171"/>
            <a:ext cx="212231" cy="216161"/>
          </a:xfrm>
          <a:prstGeom prst="rect">
            <a:avLst/>
          </a:prstGeom>
        </p:spPr>
      </p:pic>
      <p:pic>
        <p:nvPicPr>
          <p:cNvPr id="13" name="Picture 12">
            <a:extLst>
              <a:ext uri="{FF2B5EF4-FFF2-40B4-BE49-F238E27FC236}">
                <a16:creationId xmlns:a16="http://schemas.microsoft.com/office/drawing/2014/main" id="{F74F0740-BAA8-4D04-BCC0-0FFD70F848E4}"/>
              </a:ext>
            </a:extLst>
          </p:cNvPr>
          <p:cNvPicPr>
            <a:picLocks noChangeAspect="1"/>
          </p:cNvPicPr>
          <p:nvPr/>
        </p:nvPicPr>
        <p:blipFill>
          <a:blip r:embed="rId7"/>
          <a:stretch>
            <a:fillRect/>
          </a:stretch>
        </p:blipFill>
        <p:spPr>
          <a:xfrm>
            <a:off x="2449730" y="2575405"/>
            <a:ext cx="213378" cy="213378"/>
          </a:xfrm>
          <a:prstGeom prst="rect">
            <a:avLst/>
          </a:prstGeom>
        </p:spPr>
      </p:pic>
      <p:pic>
        <p:nvPicPr>
          <p:cNvPr id="15" name="Picture 14">
            <a:extLst>
              <a:ext uri="{FF2B5EF4-FFF2-40B4-BE49-F238E27FC236}">
                <a16:creationId xmlns:a16="http://schemas.microsoft.com/office/drawing/2014/main" id="{FEFE150F-2BA9-43F2-B7F6-6E3B5FD63A57}"/>
              </a:ext>
            </a:extLst>
          </p:cNvPr>
          <p:cNvPicPr>
            <a:picLocks noChangeAspect="1"/>
          </p:cNvPicPr>
          <p:nvPr/>
        </p:nvPicPr>
        <p:blipFill>
          <a:blip r:embed="rId7"/>
          <a:stretch>
            <a:fillRect/>
          </a:stretch>
        </p:blipFill>
        <p:spPr>
          <a:xfrm>
            <a:off x="2448583" y="5478155"/>
            <a:ext cx="213378" cy="213378"/>
          </a:xfrm>
          <a:prstGeom prst="rect">
            <a:avLst/>
          </a:prstGeom>
        </p:spPr>
      </p:pic>
    </p:spTree>
    <p:extLst>
      <p:ext uri="{BB962C8B-B14F-4D97-AF65-F5344CB8AC3E}">
        <p14:creationId xmlns:p14="http://schemas.microsoft.com/office/powerpoint/2010/main" val="23604592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tint val="100000"/>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TotalTime>
  <Words>1776</Words>
  <Application>Microsoft Office PowerPoint</Application>
  <PresentationFormat>Widescreen</PresentationFormat>
  <Paragraphs>110</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Century Gothic</vt:lpstr>
      <vt:lpstr>Times New Roman</vt:lpstr>
      <vt:lpstr>Wingdings 3</vt:lpstr>
      <vt:lpstr>Ion</vt:lpstr>
      <vt:lpstr>Identifying Priority Invasive Species Conservation Efforts in the Town of Colonie</vt:lpstr>
      <vt:lpstr>Background</vt:lpstr>
      <vt:lpstr>Sites Surveyed (2018)</vt:lpstr>
      <vt:lpstr>Sites Surveyed (2019)</vt:lpstr>
      <vt:lpstr>Mapping Protocols</vt:lpstr>
      <vt:lpstr>2018</vt:lpstr>
      <vt:lpstr>2018</vt:lpstr>
      <vt:lpstr>2019</vt:lpstr>
      <vt:lpstr>2019</vt:lpstr>
      <vt:lpstr>2019</vt:lpstr>
      <vt:lpstr>2019</vt:lpstr>
      <vt:lpstr>2019</vt:lpstr>
      <vt:lpstr>PowerPoint Presentation</vt:lpstr>
      <vt:lpstr>PowerPoint Presentation</vt:lpstr>
      <vt:lpstr>Sites of High Conservation Potential</vt:lpstr>
      <vt:lpstr>Sites of High Conservation Potential</vt:lpstr>
      <vt:lpstr>Public Outreach – Products</vt:lpstr>
      <vt:lpstr>Products</vt:lpstr>
      <vt:lpstr>PowerPoint Presentation</vt:lpstr>
    </vt:vector>
  </TitlesOfParts>
  <Company>Siena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Identifying Priority Invasive Species Conservation Efforts in the Town of Colonie</dc:title>
  <dc:creator>Kolozsvary, Mary Beth</dc:creator>
  <cp:lastModifiedBy>Kristopher.Williams</cp:lastModifiedBy>
  <cp:revision>35</cp:revision>
  <cp:lastPrinted>2019-12-17T17:28:10Z</cp:lastPrinted>
  <dcterms:created xsi:type="dcterms:W3CDTF">2018-11-01T17:30:45Z</dcterms:created>
  <dcterms:modified xsi:type="dcterms:W3CDTF">2019-12-17T20:27:31Z</dcterms:modified>
</cp:coreProperties>
</file>